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46"/>
  </p:notesMasterIdLst>
  <p:handoutMasterIdLst>
    <p:handoutMasterId r:id="rId47"/>
  </p:handoutMasterIdLst>
  <p:sldIdLst>
    <p:sldId id="2549" r:id="rId2"/>
    <p:sldId id="2552" r:id="rId3"/>
    <p:sldId id="2553" r:id="rId4"/>
    <p:sldId id="2554" r:id="rId5"/>
    <p:sldId id="2548" r:id="rId6"/>
    <p:sldId id="2558" r:id="rId7"/>
    <p:sldId id="2561" r:id="rId8"/>
    <p:sldId id="2562" r:id="rId9"/>
    <p:sldId id="2537" r:id="rId10"/>
    <p:sldId id="2555" r:id="rId11"/>
    <p:sldId id="2538" r:id="rId12"/>
    <p:sldId id="2551" r:id="rId13"/>
    <p:sldId id="2556" r:id="rId14"/>
    <p:sldId id="2559" r:id="rId15"/>
    <p:sldId id="270" r:id="rId16"/>
    <p:sldId id="2547" r:id="rId17"/>
    <p:sldId id="271" r:id="rId18"/>
    <p:sldId id="272" r:id="rId19"/>
    <p:sldId id="2560" r:id="rId20"/>
    <p:sldId id="2563" r:id="rId21"/>
    <p:sldId id="2564" r:id="rId22"/>
    <p:sldId id="2565" r:id="rId23"/>
    <p:sldId id="2566" r:id="rId24"/>
    <p:sldId id="2567" r:id="rId25"/>
    <p:sldId id="2568" r:id="rId26"/>
    <p:sldId id="2572" r:id="rId27"/>
    <p:sldId id="2573" r:id="rId28"/>
    <p:sldId id="2574" r:id="rId29"/>
    <p:sldId id="2575" r:id="rId30"/>
    <p:sldId id="2576" r:id="rId31"/>
    <p:sldId id="2577" r:id="rId32"/>
    <p:sldId id="2578" r:id="rId33"/>
    <p:sldId id="2579" r:id="rId34"/>
    <p:sldId id="2580" r:id="rId35"/>
    <p:sldId id="2581" r:id="rId36"/>
    <p:sldId id="2582" r:id="rId37"/>
    <p:sldId id="2583" r:id="rId38"/>
    <p:sldId id="2584" r:id="rId39"/>
    <p:sldId id="2585" r:id="rId40"/>
    <p:sldId id="2586" r:id="rId41"/>
    <p:sldId id="2587" r:id="rId42"/>
    <p:sldId id="2569" r:id="rId43"/>
    <p:sldId id="2570" r:id="rId44"/>
    <p:sldId id="25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4"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699235391254871E-2"/>
          <c:y val="8.9168912235069758E-2"/>
          <c:w val="0.74567857984662822"/>
          <c:h val="0.7743425436333933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799-3D45-9C20-FDB4392B70A7}"/>
              </c:ext>
            </c:extLst>
          </c:dPt>
          <c:dPt>
            <c:idx val="1"/>
            <c:bubble3D val="0"/>
            <c:spPr>
              <a:solidFill>
                <a:schemeClr val="accent2"/>
              </a:solidFill>
              <a:ln w="19050">
                <a:noFill/>
              </a:ln>
              <a:effectLst/>
            </c:spPr>
            <c:extLst>
              <c:ext xmlns:c16="http://schemas.microsoft.com/office/drawing/2014/chart" uri="{C3380CC4-5D6E-409C-BE32-E72D297353CC}">
                <c16:uniqueId val="{00000003-9799-3D45-9C20-FDB4392B70A7}"/>
              </c:ext>
            </c:extLst>
          </c:dPt>
          <c:dPt>
            <c:idx val="2"/>
            <c:bubble3D val="0"/>
            <c:spPr>
              <a:solidFill>
                <a:schemeClr val="accent3"/>
              </a:solidFill>
              <a:ln w="19050">
                <a:noFill/>
              </a:ln>
              <a:effectLst/>
            </c:spPr>
            <c:extLst>
              <c:ext xmlns:c16="http://schemas.microsoft.com/office/drawing/2014/chart" uri="{C3380CC4-5D6E-409C-BE32-E72D297353CC}">
                <c16:uniqueId val="{00000005-9799-3D45-9C20-FDB4392B70A7}"/>
              </c:ext>
            </c:extLst>
          </c:dPt>
          <c:dPt>
            <c:idx val="3"/>
            <c:bubble3D val="0"/>
            <c:spPr>
              <a:solidFill>
                <a:schemeClr val="accent4"/>
              </a:solidFill>
              <a:ln w="19050">
                <a:noFill/>
              </a:ln>
              <a:effectLst/>
            </c:spPr>
            <c:extLst>
              <c:ext xmlns:c16="http://schemas.microsoft.com/office/drawing/2014/chart" uri="{C3380CC4-5D6E-409C-BE32-E72D297353CC}">
                <c16:uniqueId val="{00000007-9799-3D45-9C20-FDB4392B70A7}"/>
              </c:ext>
            </c:extLst>
          </c:dPt>
          <c:dLbls>
            <c:dLbl>
              <c:idx val="0"/>
              <c:layout>
                <c:manualLayout>
                  <c:x val="9.2629539280486076E-2"/>
                  <c:y val="0.1111459274492199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799-3D45-9C20-FDB4392B70A7}"/>
                </c:ext>
              </c:extLst>
            </c:dLbl>
            <c:dLbl>
              <c:idx val="1"/>
              <c:layout>
                <c:manualLayout>
                  <c:x val="-0.12350605237398143"/>
                  <c:y val="9.423241675042563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799-3D45-9C20-FDB4392B70A7}"/>
                </c:ext>
              </c:extLst>
            </c:dLbl>
            <c:dLbl>
              <c:idx val="2"/>
              <c:layout>
                <c:manualLayout>
                  <c:x val="-0.12350605237398145"/>
                  <c:y val="-7.731890605163134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799-3D45-9C20-FDB4392B70A7}"/>
                </c:ext>
              </c:extLst>
            </c:dLbl>
            <c:dLbl>
              <c:idx val="3"/>
              <c:layout>
                <c:manualLayout>
                  <c:x val="-8.6048608608056062E-3"/>
                  <c:y val="-0.10773371009903517"/>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690927611474386"/>
                      <c:h val="6.300672771042902E-2"/>
                    </c:manualLayout>
                  </c15:layout>
                </c:ext>
                <c:ext xmlns:c16="http://schemas.microsoft.com/office/drawing/2014/chart" uri="{C3380CC4-5D6E-409C-BE32-E72D297353CC}">
                  <c16:uniqueId val="{00000007-9799-3D45-9C20-FDB4392B70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799-3D45-9C20-FDB4392B70A7}"/>
            </c:ext>
          </c:extLst>
        </c:ser>
        <c:dLbls>
          <c:showLegendKey val="0"/>
          <c:showVal val="0"/>
          <c:showCatName val="0"/>
          <c:showSerName val="0"/>
          <c:showPercent val="0"/>
          <c:showBubbleSize val="0"/>
          <c:showLeaderLines val="1"/>
        </c:dLbls>
        <c:firstSliceAng val="0"/>
        <c:holeSize val="84"/>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1"/>
            </a:solidFill>
            <a:ln w="38100">
              <a:noFill/>
            </a:ln>
            <a:effectLst/>
          </c:spPr>
          <c:invertIfNegative val="0"/>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0-6B55-4DDD-9057-822902D69433}"/>
            </c:ext>
          </c:extLst>
        </c:ser>
        <c:dLbls>
          <c:showLegendKey val="0"/>
          <c:showVal val="0"/>
          <c:showCatName val="0"/>
          <c:showSerName val="0"/>
          <c:showPercent val="0"/>
          <c:showBubbleSize val="0"/>
        </c:dLbls>
        <c:gapWidth val="150"/>
        <c:axId val="471775632"/>
        <c:axId val="471771792"/>
      </c:barChart>
      <c:stockChart>
        <c:ser>
          <c:idx val="1"/>
          <c:order val="1"/>
          <c:tx>
            <c:strRef>
              <c:f>Sheet1!$C$1</c:f>
              <c:strCache>
                <c:ptCount val="1"/>
                <c:pt idx="0">
                  <c:v>Open</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1-6B55-4DDD-9057-822902D69433}"/>
            </c:ext>
          </c:extLst>
        </c:ser>
        <c:ser>
          <c:idx val="2"/>
          <c:order val="2"/>
          <c:tx>
            <c:strRef>
              <c:f>Sheet1!$D$1</c:f>
              <c:strCache>
                <c:ptCount val="1"/>
                <c:pt idx="0">
                  <c:v>High</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2-6B55-4DDD-9057-822902D69433}"/>
            </c:ext>
          </c:extLst>
        </c:ser>
        <c:ser>
          <c:idx val="3"/>
          <c:order val="3"/>
          <c:tx>
            <c:strRef>
              <c:f>Sheet1!$E$1</c:f>
              <c:strCache>
                <c:ptCount val="1"/>
                <c:pt idx="0">
                  <c:v>Low</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3-6B55-4DDD-9057-822902D69433}"/>
            </c:ext>
          </c:extLst>
        </c:ser>
        <c:ser>
          <c:idx val="4"/>
          <c:order val="4"/>
          <c:tx>
            <c:strRef>
              <c:f>Sheet1!$F$1</c:f>
              <c:strCache>
                <c:ptCount val="1"/>
                <c:pt idx="0">
                  <c:v>Close</c:v>
                </c:pt>
              </c:strCache>
            </c:strRef>
          </c:tx>
          <c:spPr>
            <a:ln w="381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4-6B55-4DDD-9057-822902D69433}"/>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471754992"/>
        <c:axId val="471762192"/>
      </c:stockChart>
      <c:dateAx>
        <c:axId val="471775632"/>
        <c:scaling>
          <c:orientation val="minMax"/>
        </c:scaling>
        <c:delete val="1"/>
        <c:axPos val="b"/>
        <c:numFmt formatCode="m/d/yyyy" sourceLinked="1"/>
        <c:majorTickMark val="out"/>
        <c:minorTickMark val="none"/>
        <c:tickLblPos val="nextTo"/>
        <c:crossAx val="471771792"/>
        <c:crosses val="autoZero"/>
        <c:auto val="1"/>
        <c:lblOffset val="100"/>
        <c:baseTimeUnit val="months"/>
      </c:dateAx>
      <c:valAx>
        <c:axId val="4717717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1775632"/>
        <c:crosses val="autoZero"/>
        <c:crossBetween val="between"/>
      </c:valAx>
      <c:valAx>
        <c:axId val="471762192"/>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1754992"/>
        <c:crosses val="max"/>
        <c:crossBetween val="between"/>
      </c:valAx>
      <c:dateAx>
        <c:axId val="471754992"/>
        <c:scaling>
          <c:orientation val="minMax"/>
        </c:scaling>
        <c:delete val="1"/>
        <c:axPos val="b"/>
        <c:numFmt formatCode="m/d/yyyy" sourceLinked="1"/>
        <c:majorTickMark val="out"/>
        <c:minorTickMark val="none"/>
        <c:tickLblPos val="nextTo"/>
        <c:crossAx val="471762192"/>
        <c:crosses val="autoZero"/>
        <c:auto val="1"/>
        <c:lblOffset val="100"/>
        <c:baseTimeUnit val="months"/>
      </c:dateAx>
      <c:spPr>
        <a:noFill/>
        <a:ln>
          <a:noFill/>
        </a:ln>
        <a:effectLst/>
      </c:spPr>
    </c:plotArea>
    <c:legend>
      <c:legendPos val="b"/>
      <c:layout>
        <c:manualLayout>
          <c:xMode val="edge"/>
          <c:yMode val="edge"/>
          <c:x val="0.21649256147195772"/>
          <c:y val="0.91451963233291989"/>
          <c:w val="0.78350736855040815"/>
          <c:h val="8.54803790504809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EBC1820-0E7C-4CC8-AF32-90D056649D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B4A9FD8-F785-44C2-9FDE-4644D2939FC9}">
      <dgm:prSet/>
      <dgm:spPr/>
      <dgm:t>
        <a:bodyPr/>
        <a:lstStyle/>
        <a:p>
          <a:r>
            <a:rPr lang="en-US" noProof="0" dirty="0">
              <a:solidFill>
                <a:schemeClr val="tx1"/>
              </a:solidFill>
            </a:rPr>
            <a:t>What do you believe to be true about your subject?</a:t>
          </a:r>
        </a:p>
      </dgm:t>
    </dgm:pt>
    <dgm:pt modelId="{3811FAB2-DEC4-40CD-B436-1EA2FF424EC6}" type="parTrans" cxnId="{0BFF8536-7CDC-402B-BB87-1C975AE3F3C5}">
      <dgm:prSet/>
      <dgm:spPr/>
      <dgm:t>
        <a:bodyPr/>
        <a:lstStyle/>
        <a:p>
          <a:endParaRPr lang="en-US">
            <a:solidFill>
              <a:schemeClr val="tx1"/>
            </a:solidFill>
          </a:endParaRPr>
        </a:p>
      </dgm:t>
    </dgm:pt>
    <dgm:pt modelId="{FEBF54AD-35F6-4AEC-B3E6-42CEA4068404}" type="sibTrans" cxnId="{0BFF8536-7CDC-402B-BB87-1C975AE3F3C5}">
      <dgm:prSet/>
      <dgm:spPr/>
      <dgm:t>
        <a:bodyPr/>
        <a:lstStyle/>
        <a:p>
          <a:endParaRPr lang="en-US">
            <a:solidFill>
              <a:schemeClr val="tx1"/>
            </a:solidFill>
          </a:endParaRPr>
        </a:p>
      </dgm:t>
    </dgm:pt>
    <dgm:pt modelId="{658DB0DD-496D-48FB-8B5A-ACAA73AC9B72}">
      <dgm:prSet/>
      <dgm:spPr/>
      <dgm:t>
        <a:bodyPr/>
        <a:lstStyle/>
        <a:p>
          <a:r>
            <a:rPr lang="en-US" noProof="0" dirty="0">
              <a:solidFill>
                <a:schemeClr val="tx1"/>
              </a:solidFill>
            </a:rPr>
            <a:t>What are you going to try to convince your audience of?</a:t>
          </a:r>
        </a:p>
      </dgm:t>
    </dgm:pt>
    <dgm:pt modelId="{9A45E2A2-9212-4296-A561-44FEB6723FA9}" type="parTrans" cxnId="{FA3688ED-5322-4AB2-8ECC-1874D8B53532}">
      <dgm:prSet/>
      <dgm:spPr/>
      <dgm:t>
        <a:bodyPr/>
        <a:lstStyle/>
        <a:p>
          <a:endParaRPr lang="en-US">
            <a:solidFill>
              <a:schemeClr val="tx1"/>
            </a:solidFill>
          </a:endParaRPr>
        </a:p>
      </dgm:t>
    </dgm:pt>
    <dgm:pt modelId="{22C41B1D-4A52-4229-ADBC-7E4C5E5C3B73}" type="sibTrans" cxnId="{FA3688ED-5322-4AB2-8ECC-1874D8B53532}">
      <dgm:prSet/>
      <dgm:spPr/>
      <dgm:t>
        <a:bodyPr/>
        <a:lstStyle/>
        <a:p>
          <a:endParaRPr lang="en-US">
            <a:solidFill>
              <a:schemeClr val="tx1"/>
            </a:solidFill>
          </a:endParaRPr>
        </a:p>
      </dgm:t>
    </dgm:pt>
    <dgm:pt modelId="{62B988CA-B890-45A0-A09D-F938A17DC46E}" type="pres">
      <dgm:prSet presAssocID="{FEBC1820-0E7C-4CC8-AF32-90D056649DDF}" presName="root" presStyleCnt="0">
        <dgm:presLayoutVars>
          <dgm:dir/>
          <dgm:resizeHandles val="exact"/>
        </dgm:presLayoutVars>
      </dgm:prSet>
      <dgm:spPr/>
    </dgm:pt>
    <dgm:pt modelId="{D13F0E0E-FE7F-47BA-904E-1B6FD1466123}" type="pres">
      <dgm:prSet presAssocID="{FB4A9FD8-F785-44C2-9FDE-4644D2939FC9}" presName="compNode" presStyleCnt="0"/>
      <dgm:spPr/>
    </dgm:pt>
    <dgm:pt modelId="{55211292-5724-4CF3-9B68-C9C37D007AE6}" type="pres">
      <dgm:prSet presAssocID="{FB4A9FD8-F785-44C2-9FDE-4644D2939FC9}" presName="bgRect" presStyleLbl="bgShp" presStyleIdx="0" presStyleCnt="2"/>
      <dgm:spPr>
        <a:xfrm>
          <a:off x="0" y="849991"/>
          <a:ext cx="5906181" cy="1569215"/>
        </a:xfrm>
        <a:prstGeom prst="rect">
          <a:avLst/>
        </a:prstGeom>
        <a:noFill/>
        <a:ln w="38100" cap="sq" cmpd="dbl">
          <a:noFill/>
          <a:prstDash val="solid"/>
          <a:miter lim="800000"/>
        </a:ln>
        <a:effectLst/>
      </dgm:spPr>
    </dgm:pt>
    <dgm:pt modelId="{863410B7-CA0F-43F4-960E-9DA7059AF511}" type="pres">
      <dgm:prSet presAssocID="{FB4A9FD8-F785-44C2-9FDE-4644D2939F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D9898D1A-E064-4261-B88A-4EB8AC0EA74E}" type="pres">
      <dgm:prSet presAssocID="{FB4A9FD8-F785-44C2-9FDE-4644D2939FC9}" presName="spaceRect" presStyleCnt="0"/>
      <dgm:spPr/>
    </dgm:pt>
    <dgm:pt modelId="{9B72B821-D3EB-46EE-BCA0-DA5A1D91AF84}" type="pres">
      <dgm:prSet presAssocID="{FB4A9FD8-F785-44C2-9FDE-4644D2939FC9}" presName="parTx" presStyleLbl="revTx" presStyleIdx="0" presStyleCnt="2">
        <dgm:presLayoutVars>
          <dgm:chMax val="0"/>
          <dgm:chPref val="0"/>
        </dgm:presLayoutVars>
      </dgm:prSet>
      <dgm:spPr/>
    </dgm:pt>
    <dgm:pt modelId="{025FFD97-9CE9-4F1F-BFB2-1B08A76669C0}" type="pres">
      <dgm:prSet presAssocID="{FEBF54AD-35F6-4AEC-B3E6-42CEA4068404}" presName="sibTrans" presStyleCnt="0"/>
      <dgm:spPr/>
    </dgm:pt>
    <dgm:pt modelId="{E0BD8FEF-3692-47A7-9253-82960931F6B7}" type="pres">
      <dgm:prSet presAssocID="{658DB0DD-496D-48FB-8B5A-ACAA73AC9B72}" presName="compNode" presStyleCnt="0"/>
      <dgm:spPr/>
    </dgm:pt>
    <dgm:pt modelId="{5EDC32A8-8A30-43AA-B28C-4DE1051927E9}" type="pres">
      <dgm:prSet presAssocID="{658DB0DD-496D-48FB-8B5A-ACAA73AC9B72}" presName="bgRect" presStyleLbl="bgShp" presStyleIdx="1" presStyleCnt="2"/>
      <dgm:spPr>
        <a:xfrm>
          <a:off x="0" y="2811510"/>
          <a:ext cx="5906181" cy="1569215"/>
        </a:xfrm>
        <a:prstGeom prst="rect">
          <a:avLst/>
        </a:prstGeom>
        <a:noFill/>
        <a:ln w="38100" cap="sq" cmpd="dbl">
          <a:noFill/>
          <a:prstDash val="solid"/>
          <a:miter lim="800000"/>
        </a:ln>
        <a:effectLst/>
      </dgm:spPr>
    </dgm:pt>
    <dgm:pt modelId="{6AC72B6A-45B7-4ABB-9EFD-F5AC17DE9608}" type="pres">
      <dgm:prSet presAssocID="{658DB0DD-496D-48FB-8B5A-ACAA73AC9B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C3CD3599-88DE-4DEB-81BF-520379977D7B}" type="pres">
      <dgm:prSet presAssocID="{658DB0DD-496D-48FB-8B5A-ACAA73AC9B72}" presName="spaceRect" presStyleCnt="0"/>
      <dgm:spPr/>
    </dgm:pt>
    <dgm:pt modelId="{E7286CCF-EBB1-4A29-B240-4BC3DA177E84}" type="pres">
      <dgm:prSet presAssocID="{658DB0DD-496D-48FB-8B5A-ACAA73AC9B72}" presName="parTx" presStyleLbl="revTx" presStyleIdx="1" presStyleCnt="2">
        <dgm:presLayoutVars>
          <dgm:chMax val="0"/>
          <dgm:chPref val="0"/>
        </dgm:presLayoutVars>
      </dgm:prSet>
      <dgm:spPr/>
    </dgm:pt>
  </dgm:ptLst>
  <dgm:cxnLst>
    <dgm:cxn modelId="{0BFF8536-7CDC-402B-BB87-1C975AE3F3C5}" srcId="{FEBC1820-0E7C-4CC8-AF32-90D056649DDF}" destId="{FB4A9FD8-F785-44C2-9FDE-4644D2939FC9}" srcOrd="0" destOrd="0" parTransId="{3811FAB2-DEC4-40CD-B436-1EA2FF424EC6}" sibTransId="{FEBF54AD-35F6-4AEC-B3E6-42CEA4068404}"/>
    <dgm:cxn modelId="{940E105F-883F-44D4-9F56-0B7FE14915E9}" type="presOf" srcId="{658DB0DD-496D-48FB-8B5A-ACAA73AC9B72}" destId="{E7286CCF-EBB1-4A29-B240-4BC3DA177E84}" srcOrd="0" destOrd="0" presId="urn:microsoft.com/office/officeart/2018/2/layout/IconVerticalSolidList"/>
    <dgm:cxn modelId="{61977E78-748F-4B5D-8121-664EFC829AE6}" type="presOf" srcId="{FB4A9FD8-F785-44C2-9FDE-4644D2939FC9}" destId="{9B72B821-D3EB-46EE-BCA0-DA5A1D91AF84}" srcOrd="0" destOrd="0" presId="urn:microsoft.com/office/officeart/2018/2/layout/IconVerticalSolidList"/>
    <dgm:cxn modelId="{FA3688ED-5322-4AB2-8ECC-1874D8B53532}" srcId="{FEBC1820-0E7C-4CC8-AF32-90D056649DDF}" destId="{658DB0DD-496D-48FB-8B5A-ACAA73AC9B72}" srcOrd="1" destOrd="0" parTransId="{9A45E2A2-9212-4296-A561-44FEB6723FA9}" sibTransId="{22C41B1D-4A52-4229-ADBC-7E4C5E5C3B73}"/>
    <dgm:cxn modelId="{1ABD34FB-5C70-4EF9-A5D8-322B9B4207E4}" type="presOf" srcId="{FEBC1820-0E7C-4CC8-AF32-90D056649DDF}" destId="{62B988CA-B890-45A0-A09D-F938A17DC46E}" srcOrd="0" destOrd="0" presId="urn:microsoft.com/office/officeart/2018/2/layout/IconVerticalSolidList"/>
    <dgm:cxn modelId="{0AB8BE59-62C3-4D52-852D-3357A42DC1CB}" type="presParOf" srcId="{62B988CA-B890-45A0-A09D-F938A17DC46E}" destId="{D13F0E0E-FE7F-47BA-904E-1B6FD1466123}" srcOrd="0" destOrd="0" presId="urn:microsoft.com/office/officeart/2018/2/layout/IconVerticalSolidList"/>
    <dgm:cxn modelId="{40248949-64A5-44F1-9329-14F317069236}" type="presParOf" srcId="{D13F0E0E-FE7F-47BA-904E-1B6FD1466123}" destId="{55211292-5724-4CF3-9B68-C9C37D007AE6}" srcOrd="0" destOrd="0" presId="urn:microsoft.com/office/officeart/2018/2/layout/IconVerticalSolidList"/>
    <dgm:cxn modelId="{C7EA334F-CBDA-4D2C-9DA9-FD467FB1B932}" type="presParOf" srcId="{D13F0E0E-FE7F-47BA-904E-1B6FD1466123}" destId="{863410B7-CA0F-43F4-960E-9DA7059AF511}" srcOrd="1" destOrd="0" presId="urn:microsoft.com/office/officeart/2018/2/layout/IconVerticalSolidList"/>
    <dgm:cxn modelId="{926CA147-421B-4FCE-94A0-03F7BC3DCFE1}" type="presParOf" srcId="{D13F0E0E-FE7F-47BA-904E-1B6FD1466123}" destId="{D9898D1A-E064-4261-B88A-4EB8AC0EA74E}" srcOrd="2" destOrd="0" presId="urn:microsoft.com/office/officeart/2018/2/layout/IconVerticalSolidList"/>
    <dgm:cxn modelId="{00D14914-C13B-4223-9651-F5BE3FB276F6}" type="presParOf" srcId="{D13F0E0E-FE7F-47BA-904E-1B6FD1466123}" destId="{9B72B821-D3EB-46EE-BCA0-DA5A1D91AF84}" srcOrd="3" destOrd="0" presId="urn:microsoft.com/office/officeart/2018/2/layout/IconVerticalSolidList"/>
    <dgm:cxn modelId="{920DD7CD-897E-4B37-BD43-A1B2E58CE2CB}" type="presParOf" srcId="{62B988CA-B890-45A0-A09D-F938A17DC46E}" destId="{025FFD97-9CE9-4F1F-BFB2-1B08A76669C0}" srcOrd="1" destOrd="0" presId="urn:microsoft.com/office/officeart/2018/2/layout/IconVerticalSolidList"/>
    <dgm:cxn modelId="{77849E9C-8FA9-46BD-AF4D-35721A917D7D}" type="presParOf" srcId="{62B988CA-B890-45A0-A09D-F938A17DC46E}" destId="{E0BD8FEF-3692-47A7-9253-82960931F6B7}" srcOrd="2" destOrd="0" presId="urn:microsoft.com/office/officeart/2018/2/layout/IconVerticalSolidList"/>
    <dgm:cxn modelId="{E81A4F51-8CB5-43FA-916F-E102953BCAC4}" type="presParOf" srcId="{E0BD8FEF-3692-47A7-9253-82960931F6B7}" destId="{5EDC32A8-8A30-43AA-B28C-4DE1051927E9}" srcOrd="0" destOrd="0" presId="urn:microsoft.com/office/officeart/2018/2/layout/IconVerticalSolidList"/>
    <dgm:cxn modelId="{AD227CB4-5B9B-4BE2-BA14-9989AF96D370}" type="presParOf" srcId="{E0BD8FEF-3692-47A7-9253-82960931F6B7}" destId="{6AC72B6A-45B7-4ABB-9EFD-F5AC17DE9608}" srcOrd="1" destOrd="0" presId="urn:microsoft.com/office/officeart/2018/2/layout/IconVerticalSolidList"/>
    <dgm:cxn modelId="{4E154464-E1AA-488E-BD2F-70AF214AC0E4}" type="presParOf" srcId="{E0BD8FEF-3692-47A7-9253-82960931F6B7}" destId="{C3CD3599-88DE-4DEB-81BF-520379977D7B}" srcOrd="2" destOrd="0" presId="urn:microsoft.com/office/officeart/2018/2/layout/IconVerticalSolidList"/>
    <dgm:cxn modelId="{A4329523-DF54-4571-9B6A-0350FE851B90}" type="presParOf" srcId="{E0BD8FEF-3692-47A7-9253-82960931F6B7}" destId="{E7286CCF-EBB1-4A29-B240-4BC3DA177E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11292-5724-4CF3-9B68-C9C37D007AE6}">
      <dsp:nvSpPr>
        <dsp:cNvPr id="0" name=""/>
        <dsp:cNvSpPr/>
      </dsp:nvSpPr>
      <dsp:spPr>
        <a:xfrm>
          <a:off x="0" y="880425"/>
          <a:ext cx="4944403" cy="1625400"/>
        </a:xfrm>
        <a:prstGeom prst="rect">
          <a:avLst/>
        </a:prstGeom>
        <a:noFill/>
        <a:ln w="38100" cap="sq" cmpd="dbl">
          <a:noFill/>
          <a:prstDash val="solid"/>
          <a:miter lim="800000"/>
        </a:ln>
        <a:effectLst/>
      </dsp:spPr>
      <dsp:style>
        <a:lnRef idx="0">
          <a:scrgbClr r="0" g="0" b="0"/>
        </a:lnRef>
        <a:fillRef idx="1">
          <a:scrgbClr r="0" g="0" b="0"/>
        </a:fillRef>
        <a:effectRef idx="0">
          <a:scrgbClr r="0" g="0" b="0"/>
        </a:effectRef>
        <a:fontRef idx="minor"/>
      </dsp:style>
    </dsp:sp>
    <dsp:sp modelId="{863410B7-CA0F-43F4-960E-9DA7059AF511}">
      <dsp:nvSpPr>
        <dsp:cNvPr id="0" name=""/>
        <dsp:cNvSpPr/>
      </dsp:nvSpPr>
      <dsp:spPr>
        <a:xfrm>
          <a:off x="491683" y="1246140"/>
          <a:ext cx="893970" cy="89397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72B821-D3EB-46EE-BCA0-DA5A1D91AF84}">
      <dsp:nvSpPr>
        <dsp:cNvPr id="0" name=""/>
        <dsp:cNvSpPr/>
      </dsp:nvSpPr>
      <dsp:spPr>
        <a:xfrm>
          <a:off x="1877337" y="880425"/>
          <a:ext cx="3067065"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90000"/>
            </a:lnSpc>
            <a:spcBef>
              <a:spcPct val="0"/>
            </a:spcBef>
            <a:spcAft>
              <a:spcPct val="35000"/>
            </a:spcAft>
            <a:buNone/>
          </a:pPr>
          <a:r>
            <a:rPr lang="en-US" sz="2500" kern="1200" noProof="0" dirty="0">
              <a:solidFill>
                <a:schemeClr val="tx1"/>
              </a:solidFill>
            </a:rPr>
            <a:t>What do you believe to be true about your subject?</a:t>
          </a:r>
        </a:p>
      </dsp:txBody>
      <dsp:txXfrm>
        <a:off x="1877337" y="880425"/>
        <a:ext cx="3067065" cy="1625400"/>
      </dsp:txXfrm>
    </dsp:sp>
    <dsp:sp modelId="{5EDC32A8-8A30-43AA-B28C-4DE1051927E9}">
      <dsp:nvSpPr>
        <dsp:cNvPr id="0" name=""/>
        <dsp:cNvSpPr/>
      </dsp:nvSpPr>
      <dsp:spPr>
        <a:xfrm>
          <a:off x="0" y="2912175"/>
          <a:ext cx="4944403" cy="1625400"/>
        </a:xfrm>
        <a:prstGeom prst="rect">
          <a:avLst/>
        </a:prstGeom>
        <a:noFill/>
        <a:ln w="38100" cap="sq" cmpd="dbl">
          <a:noFill/>
          <a:prstDash val="solid"/>
          <a:miter lim="800000"/>
        </a:ln>
        <a:effectLst/>
      </dsp:spPr>
      <dsp:style>
        <a:lnRef idx="0">
          <a:scrgbClr r="0" g="0" b="0"/>
        </a:lnRef>
        <a:fillRef idx="1">
          <a:scrgbClr r="0" g="0" b="0"/>
        </a:fillRef>
        <a:effectRef idx="0">
          <a:scrgbClr r="0" g="0" b="0"/>
        </a:effectRef>
        <a:fontRef idx="minor"/>
      </dsp:style>
    </dsp:sp>
    <dsp:sp modelId="{6AC72B6A-45B7-4ABB-9EFD-F5AC17DE9608}">
      <dsp:nvSpPr>
        <dsp:cNvPr id="0" name=""/>
        <dsp:cNvSpPr/>
      </dsp:nvSpPr>
      <dsp:spPr>
        <a:xfrm>
          <a:off x="491683" y="3277890"/>
          <a:ext cx="893970" cy="89397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286CCF-EBB1-4A29-B240-4BC3DA177E84}">
      <dsp:nvSpPr>
        <dsp:cNvPr id="0" name=""/>
        <dsp:cNvSpPr/>
      </dsp:nvSpPr>
      <dsp:spPr>
        <a:xfrm>
          <a:off x="1877337" y="2912175"/>
          <a:ext cx="3067065"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90000"/>
            </a:lnSpc>
            <a:spcBef>
              <a:spcPct val="0"/>
            </a:spcBef>
            <a:spcAft>
              <a:spcPct val="35000"/>
            </a:spcAft>
            <a:buNone/>
          </a:pPr>
          <a:r>
            <a:rPr lang="en-US" sz="2500" kern="1200" noProof="0" dirty="0">
              <a:solidFill>
                <a:schemeClr val="tx1"/>
              </a:solidFill>
            </a:rPr>
            <a:t>What are you going to try to convince your audience of?</a:t>
          </a:r>
        </a:p>
      </dsp:txBody>
      <dsp:txXfrm>
        <a:off x="1877337" y="2912175"/>
        <a:ext cx="3067065" cy="16254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3/26/2025</a:t>
            </a:fld>
            <a:endParaRPr lang="en-US"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16</a:t>
            </a:fld>
            <a:endParaRPr lang="en-US" dirty="0"/>
          </a:p>
        </p:txBody>
      </p:sp>
    </p:spTree>
    <p:extLst>
      <p:ext uri="{BB962C8B-B14F-4D97-AF65-F5344CB8AC3E}">
        <p14:creationId xmlns:p14="http://schemas.microsoft.com/office/powerpoint/2010/main" val="1652760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19</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3/26/2025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dirty="0"/>
              <a:t>Click icon to add picture</a:t>
            </a:r>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dirty="0"/>
              <a:t>Click icon to add picture</a:t>
            </a:r>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dirty="0"/>
              <a:t>Click icon to add picture</a:t>
            </a:r>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3/26/2025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dirty="0"/>
              <a:t>Click icon to add picture</a:t>
            </a:r>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dirty="0"/>
              <a:t>Click icon to add picture</a:t>
            </a:r>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3/26/2025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dirty="0"/>
              <a:t>Click icon to add picture</a:t>
            </a:r>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3/26/2025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oconsultants.com/how-to-become-a-successful-investor-important-tips-you-should-know/"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researchleap.com/impact-of-industry-4-0-in-manufacturing-sector/" TargetMode="Externa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blog.udemy.com/why-is-history-important/" TargetMode="External"/><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ixabay.com/en/capitol-usa-washington-5160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ntrepreneur.com/article/299294" TargetMode="External"/><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propertyupdate.com.au/80-global-gdp-growth-comes-16-countries-infographic/"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iplinger.com/investing/stocks/stock-market-today-stocks-rise-ahead-of-fed-meeting-big-tech-earnings" TargetMode="External"/><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hyperlink" Target="https://svgsilh.com/image/25061.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hreesixtysales.com/project/trend-and-market-analysis/" TargetMode="External"/><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vecteezy.com/vector-art/664207-business-man-choosing-to-take-a-risk"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ask/answers/203.asp" TargetMode="External"/><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pxhere.com/en/photo/1439121"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7/06/relationships/model3d" Target="../media/model3d3.glb"/><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stock.com/free-videos/transformation-form-luminous-particles-3253342" TargetMode="External"/><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hampsoft.com/2020/06/11/introduction-to-machine-learning/" TargetMode="External"/><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wallpaperflare.com/turned-on-laptop-computer-code-coding-data-development-device-wallpaper-ajmti" TargetMode="External"/><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mungfali.com/explore/Algorithm-Symbols" TargetMode="External"/><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en/coffee-coffee-mug-pen-notebook-568968/" TargetMode="External"/><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pxhere.com/es/photo/1204308" TargetMode="External"/><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vecteezy.com/png/14435308-question-or-problem-solving-png-illustration" TargetMode="External"/><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452985" TargetMode="External"/><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sumvudifu.tistory.com/entry/%EC%97%94%EA%B5%AC-%EC%9E%A5%EB%8B%A8%EC%A0%90%EA%B3%BC-%ED%99%9C%EC%9A%A9-%EB%B0%A9%EB%B2%95" TargetMode="External"/><Relationship Id="rId2" Type="http://schemas.openxmlformats.org/officeDocument/2006/relationships/image" Target="../media/image59.jpeg"/><Relationship Id="rId1" Type="http://schemas.openxmlformats.org/officeDocument/2006/relationships/slideLayout" Target="../slideLayouts/slideLayout13.xml"/><Relationship Id="rId4" Type="http://schemas.openxmlformats.org/officeDocument/2006/relationships/hyperlink" Target="https://creativecommons.org/licenses/by-nc-nd/3.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thebottomline.com.au/news/prepare-for-tax-when-starting-your-business/" TargetMode="External"/><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www.pikist.com/free-photo-sckfi" TargetMode="External"/><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upgradedpoints.com/credit-cards/luxury-card-review/"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7/06/relationships/model3d" Target="../media/model3d4.glb"/><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hyperlink" Target="https://tradebrains.in/best-financial-markets-to-trade-in-202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ayleewallys.pages.dev/nxsxwks-what-is-the-stock-market-going-to-do-in-2024-folrwra/"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www.wallpaperflare.com/grayscale-photo-of-line-graph-stock-trading-monitor-desk-wallpaper-uksjt" TargetMode="External"/><Relationship Id="rId3" Type="http://schemas.openxmlformats.org/officeDocument/2006/relationships/diagramLayout" Target="../diagrams/layout1.xml"/><Relationship Id="rId7" Type="http://schemas.openxmlformats.org/officeDocument/2006/relationships/image" Target="../media/image2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1061440" y="1532611"/>
            <a:ext cx="4567608" cy="1992540"/>
          </a:xfrm>
        </p:spPr>
        <p:txBody>
          <a:bodyPr/>
          <a:lstStyle/>
          <a:p>
            <a:r>
              <a:rPr lang="en-US" dirty="0"/>
              <a:t>Share Market</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p:txBody>
          <a:bodyPr>
            <a:normAutofit lnSpcReduction="10000"/>
          </a:bodyPr>
          <a:lstStyle/>
          <a:p>
            <a:r>
              <a:rPr lang="en-US" dirty="0"/>
              <a:t>Name- </a:t>
            </a:r>
            <a:r>
              <a:rPr lang="en-US" dirty="0" err="1"/>
              <a:t>pURnamita</a:t>
            </a:r>
            <a:r>
              <a:rPr lang="en-US" dirty="0"/>
              <a:t> Swain</a:t>
            </a:r>
          </a:p>
          <a:p>
            <a:r>
              <a:rPr lang="en-US" dirty="0"/>
              <a:t>           </a:t>
            </a:r>
            <a:r>
              <a:rPr lang="en-US" dirty="0" err="1"/>
              <a:t>dipti</a:t>
            </a:r>
            <a:r>
              <a:rPr lang="en-US" dirty="0"/>
              <a:t> rani </a:t>
            </a:r>
            <a:r>
              <a:rPr lang="en-US" dirty="0" err="1"/>
              <a:t>bindhani</a:t>
            </a:r>
            <a:endParaRPr lang="en-US" dirty="0"/>
          </a:p>
          <a:p>
            <a:r>
              <a:rPr lang="en-US" dirty="0"/>
              <a:t>           Sanjana </a:t>
            </a:r>
            <a:r>
              <a:rPr lang="en-US" dirty="0" err="1"/>
              <a:t>pradhan</a:t>
            </a:r>
            <a:endParaRPr lang="en-US" dirty="0"/>
          </a:p>
          <a:p>
            <a:endParaRPr lang="en-US" dirty="0"/>
          </a:p>
        </p:txBody>
      </p:sp>
      <p:pic>
        <p:nvPicPr>
          <p:cNvPr id="7" name="Picture Placeholder 6">
            <a:extLst>
              <a:ext uri="{FF2B5EF4-FFF2-40B4-BE49-F238E27FC236}">
                <a16:creationId xmlns:a16="http://schemas.microsoft.com/office/drawing/2014/main" id="{101BE730-89EA-28D1-7D8F-0C95A200E83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43" t="-283" r="40583" b="283"/>
          <a:stretch/>
        </p:blipFill>
        <p:spPr>
          <a:xfrm>
            <a:off x="4933721" y="-19458"/>
            <a:ext cx="7261837" cy="6877457"/>
          </a:xfrm>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BD9F-B88A-DC40-9E37-35CE23CC3A6E}"/>
              </a:ext>
            </a:extLst>
          </p:cNvPr>
          <p:cNvSpPr>
            <a:spLocks noGrp="1"/>
          </p:cNvSpPr>
          <p:nvPr>
            <p:ph type="title"/>
          </p:nvPr>
        </p:nvSpPr>
        <p:spPr/>
        <p:txBody>
          <a:bodyPr/>
          <a:lstStyle/>
          <a:p>
            <a:r>
              <a:rPr lang="en-IN" dirty="0"/>
              <a:t>Quantitative Analysis</a:t>
            </a:r>
            <a:endParaRPr lang="en-US" dirty="0"/>
          </a:p>
        </p:txBody>
      </p:sp>
      <p:graphicFrame>
        <p:nvGraphicFramePr>
          <p:cNvPr id="3" name="Chart 2" descr="Chart Placeholder">
            <a:extLst>
              <a:ext uri="{FF2B5EF4-FFF2-40B4-BE49-F238E27FC236}">
                <a16:creationId xmlns:a16="http://schemas.microsoft.com/office/drawing/2014/main" id="{074E40CC-5380-7343-89DF-C10EA44F0684}"/>
              </a:ext>
            </a:extLst>
          </p:cNvPr>
          <p:cNvGraphicFramePr/>
          <p:nvPr>
            <p:extLst>
              <p:ext uri="{D42A27DB-BD31-4B8C-83A1-F6EECF244321}">
                <p14:modId xmlns:p14="http://schemas.microsoft.com/office/powerpoint/2010/main" val="4244510389"/>
              </p:ext>
            </p:extLst>
          </p:nvPr>
        </p:nvGraphicFramePr>
        <p:xfrm>
          <a:off x="7230359" y="2422690"/>
          <a:ext cx="3864991" cy="372192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a:extLst>
              <a:ext uri="{FF2B5EF4-FFF2-40B4-BE49-F238E27FC236}">
                <a16:creationId xmlns:a16="http://schemas.microsoft.com/office/drawing/2014/main" id="{B82EFC29-E7BE-9CEE-472A-E5F53FD2A7E0}"/>
              </a:ext>
            </a:extLst>
          </p:cNvPr>
          <p:cNvSpPr>
            <a:spLocks noChangeArrowheads="1"/>
          </p:cNvSpPr>
          <p:nvPr/>
        </p:nvSpPr>
        <p:spPr bwMode="auto">
          <a:xfrm>
            <a:off x="1225486" y="2802918"/>
            <a:ext cx="511875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This involves the use of mathematical and statistical models to identify trading opportunities.</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mj-lt"/>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It often involves the use of computers to sift through large amounts of data to find trends. </a:t>
            </a:r>
          </a:p>
        </p:txBody>
      </p:sp>
    </p:spTree>
    <p:extLst>
      <p:ext uri="{BB962C8B-B14F-4D97-AF65-F5344CB8AC3E}">
        <p14:creationId xmlns:p14="http://schemas.microsoft.com/office/powerpoint/2010/main" val="359498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a:xfrm>
            <a:off x="932330" y="903156"/>
            <a:ext cx="10452849" cy="910492"/>
          </a:xfrm>
        </p:spPr>
        <p:txBody>
          <a:bodyPr>
            <a:normAutofit/>
          </a:bodyPr>
          <a:lstStyle/>
          <a:p>
            <a:r>
              <a:rPr lang="en-IN" dirty="0"/>
              <a:t>Fundamental Analysis</a:t>
            </a:r>
            <a:endParaRPr lang="en-US" dirty="0"/>
          </a:p>
        </p:txBody>
      </p:sp>
      <mc:AlternateContent xmlns:mc="http://schemas.openxmlformats.org/markup-compatibility/2006">
        <mc:Choice xmlns:am3d="http://schemas.microsoft.com/office/drawing/2017/model3d" Requires="am3d">
          <p:graphicFrame>
            <p:nvGraphicFramePr>
              <p:cNvPr id="3" name="3D Model 2" descr="Upward Trend">
                <a:extLst>
                  <a:ext uri="{FF2B5EF4-FFF2-40B4-BE49-F238E27FC236}">
                    <a16:creationId xmlns:a16="http://schemas.microsoft.com/office/drawing/2014/main" id="{BC9BB1A5-830B-AD7D-2B56-41E6F984DEBC}"/>
                  </a:ext>
                </a:extLst>
              </p:cNvPr>
              <p:cNvGraphicFramePr/>
              <p:nvPr>
                <p:extLst>
                  <p:ext uri="{D42A27DB-BD31-4B8C-83A1-F6EECF244321}">
                    <p14:modId xmlns:p14="http://schemas.microsoft.com/office/powerpoint/2010/main" val="4012169509"/>
                  </p:ext>
                </p:extLst>
              </p:nvPr>
            </p:nvGraphicFramePr>
            <p:xfrm>
              <a:off x="7746097" y="3108053"/>
              <a:ext cx="2689376" cy="2548029"/>
            </p:xfrm>
            <a:graphic>
              <a:graphicData uri="http://schemas.microsoft.com/office/drawing/2017/model3d">
                <am3d:model3d r:embed="rId2">
                  <am3d:spPr>
                    <a:xfrm>
                      <a:off x="0" y="0"/>
                      <a:ext cx="2689376" cy="2548029"/>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m3d:postTrans dx="0" dy="0" dz="0"/>
                  </am3d:trans>
                  <am3d:raster rName="Office3DRenderer" rVer="16.0.8326">
                    <am3d:blip r:embed="rId3"/>
                  </am3d:raster>
                  <am3d:objViewport viewportSz="37529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Upward Trend">
                <a:extLst>
                  <a:ext uri="{FF2B5EF4-FFF2-40B4-BE49-F238E27FC236}">
                    <a16:creationId xmlns:a16="http://schemas.microsoft.com/office/drawing/2014/main" id="{BC9BB1A5-830B-AD7D-2B56-41E6F984DEBC}"/>
                  </a:ext>
                </a:extLst>
              </p:cNvPr>
              <p:cNvPicPr>
                <a:picLocks noGrp="1" noRot="1" noChangeAspect="1" noMove="1" noResize="1" noEditPoints="1" noAdjustHandles="1" noChangeArrowheads="1" noChangeShapeType="1" noCrop="1"/>
              </p:cNvPicPr>
              <p:nvPr/>
            </p:nvPicPr>
            <p:blipFill>
              <a:blip r:embed="rId3"/>
              <a:stretch>
                <a:fillRect/>
              </a:stretch>
            </p:blipFill>
            <p:spPr>
              <a:xfrm>
                <a:off x="7746097" y="3108053"/>
                <a:ext cx="2689376" cy="2548029"/>
              </a:xfrm>
              <a:prstGeom prst="rect">
                <a:avLst/>
              </a:prstGeom>
            </p:spPr>
          </p:pic>
        </mc:Fallback>
      </mc:AlternateContent>
      <p:sp>
        <p:nvSpPr>
          <p:cNvPr id="5" name="Rectangle 1">
            <a:extLst>
              <a:ext uri="{FF2B5EF4-FFF2-40B4-BE49-F238E27FC236}">
                <a16:creationId xmlns:a16="http://schemas.microsoft.com/office/drawing/2014/main" id="{D97C1B29-93FA-E990-4C6B-C1ED483FE246}"/>
              </a:ext>
            </a:extLst>
          </p:cNvPr>
          <p:cNvSpPr>
            <a:spLocks noChangeArrowheads="1"/>
          </p:cNvSpPr>
          <p:nvPr/>
        </p:nvSpPr>
        <p:spPr bwMode="auto">
          <a:xfrm>
            <a:off x="932330" y="2604230"/>
            <a:ext cx="63435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This method involves evaluating a company's intrinsic value by examining financial statements, economic indicators, and industry trends.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j-lt"/>
              </a:rPr>
              <a:t>It focuses on factors like revenue, earnings, and management quality to determine if a stock is undervalued or overvalued.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504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p:txBody>
          <a:bodyPr>
            <a:normAutofit/>
          </a:bodyPr>
          <a:lstStyle/>
          <a:p>
            <a:r>
              <a:rPr lang="en-IN" dirty="0"/>
              <a:t>Technical Analysis</a:t>
            </a:r>
            <a:endParaRPr lang="en-US" dirty="0"/>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idx="4294967295"/>
          </p:nvPr>
        </p:nvSpPr>
        <p:spPr>
          <a:xfrm>
            <a:off x="1340178" y="3953644"/>
            <a:ext cx="5227638" cy="1643062"/>
          </a:xfrm>
        </p:spPr>
        <p:txBody>
          <a:bodyPr/>
          <a:lstStyle/>
          <a:p>
            <a:pPr marL="0" indent="0">
              <a:buNone/>
            </a:pPr>
            <a:endParaRPr lang="en-US" dirty="0"/>
          </a:p>
          <a:p>
            <a:endParaRPr lang="en-US" dirty="0"/>
          </a:p>
        </p:txBody>
      </p:sp>
      <p:pic>
        <p:nvPicPr>
          <p:cNvPr id="3" name="Graphic 2" descr="Books on shelf">
            <a:extLst>
              <a:ext uri="{FF2B5EF4-FFF2-40B4-BE49-F238E27FC236}">
                <a16:creationId xmlns:a16="http://schemas.microsoft.com/office/drawing/2014/main" id="{3612F6B2-B649-EAA9-0772-564189E86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0527" y="2632762"/>
            <a:ext cx="3778577" cy="3778577"/>
          </a:xfrm>
          <a:prstGeom prst="rect">
            <a:avLst/>
          </a:prstGeom>
        </p:spPr>
      </p:pic>
      <p:sp>
        <p:nvSpPr>
          <p:cNvPr id="4" name="Rectangle 1">
            <a:extLst>
              <a:ext uri="{FF2B5EF4-FFF2-40B4-BE49-F238E27FC236}">
                <a16:creationId xmlns:a16="http://schemas.microsoft.com/office/drawing/2014/main" id="{123302F7-C47D-1E76-C50F-BA8DF9A63F8B}"/>
              </a:ext>
            </a:extLst>
          </p:cNvPr>
          <p:cNvSpPr>
            <a:spLocks noChangeArrowheads="1"/>
          </p:cNvSpPr>
          <p:nvPr/>
        </p:nvSpPr>
        <p:spPr bwMode="auto">
          <a:xfrm>
            <a:off x="619230" y="2997793"/>
            <a:ext cx="63754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approach analyzes historical price and volume data to identify patterns and trends.</a:t>
            </a: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Technical analysts use charts and indicators to predict future price movements, often focusing on short-term trading opportunities. </a:t>
            </a:r>
          </a:p>
        </p:txBody>
      </p:sp>
    </p:spTree>
    <p:extLst>
      <p:ext uri="{BB962C8B-B14F-4D97-AF65-F5344CB8AC3E}">
        <p14:creationId xmlns:p14="http://schemas.microsoft.com/office/powerpoint/2010/main" val="84754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a:xfrm>
            <a:off x="631596" y="893729"/>
            <a:ext cx="10452849" cy="910492"/>
          </a:xfrm>
        </p:spPr>
        <p:txBody>
          <a:bodyPr/>
          <a:lstStyle/>
          <a:p>
            <a:r>
              <a:rPr lang="en-IN" dirty="0"/>
              <a:t>Machine Learning</a:t>
            </a:r>
            <a:endParaRPr lang="en-US" dirty="0"/>
          </a:p>
        </p:txBody>
      </p:sp>
      <mc:AlternateContent xmlns:mc="http://schemas.openxmlformats.org/markup-compatibility/2006">
        <mc:Choice xmlns:am3d="http://schemas.microsoft.com/office/drawing/2017/model3d" Requires="am3d">
          <p:graphicFrame>
            <p:nvGraphicFramePr>
              <p:cNvPr id="7" name="3D Model 6" descr="Small Laptop">
                <a:extLst>
                  <a:ext uri="{FF2B5EF4-FFF2-40B4-BE49-F238E27FC236}">
                    <a16:creationId xmlns:a16="http://schemas.microsoft.com/office/drawing/2014/main" id="{A86507EA-12D0-6E9A-7C31-5FE5052BABD4}"/>
                  </a:ext>
                </a:extLst>
              </p:cNvPr>
              <p:cNvGraphicFramePr>
                <a:graphicFrameLocks noChangeAspect="1"/>
              </p:cNvGraphicFramePr>
              <p:nvPr>
                <p:extLst>
                  <p:ext uri="{D42A27DB-BD31-4B8C-83A1-F6EECF244321}">
                    <p14:modId xmlns:p14="http://schemas.microsoft.com/office/powerpoint/2010/main" val="458970187"/>
                  </p:ext>
                </p:extLst>
              </p:nvPr>
            </p:nvGraphicFramePr>
            <p:xfrm>
              <a:off x="6821467" y="808605"/>
              <a:ext cx="4735114" cy="4696131"/>
            </p:xfrm>
            <a:graphic>
              <a:graphicData uri="http://schemas.microsoft.com/office/drawing/2017/model3d">
                <am3d:model3d r:embed="rId2">
                  <am3d:spPr>
                    <a:xfrm>
                      <a:off x="0" y="0"/>
                      <a:ext cx="4735114" cy="4696131"/>
                    </a:xfrm>
                    <a:prstGeom prst="rect">
                      <a:avLst/>
                    </a:prstGeom>
                  </am3d:spPr>
                  <am3d:camera>
                    <am3d:pos x="0" y="0" z="64664325"/>
                    <am3d:up dx="0" dy="36000000" dz="0"/>
                    <am3d:lookAt x="0" y="0" z="0"/>
                    <am3d:perspective fov="2700000"/>
                  </am3d:camera>
                  <am3d:trans>
                    <am3d:meterPerModelUnit n="14102411" d="1000000"/>
                    <am3d:preTrans dx="0" dy="-9516569" dz="4332989"/>
                    <am3d:scale>
                      <am3d:sx n="1000000" d="1000000"/>
                      <am3d:sy n="1000000" d="1000000"/>
                      <am3d:sz n="1000000" d="1000000"/>
                    </am3d:scale>
                    <am3d:rot ax="3540263" ay="-1244018" az="-1830632"/>
                    <am3d:postTrans dx="0" dy="0" dz="0"/>
                  </am3d:trans>
                  <am3d:raster rName="Office3DRenderer" rVer="16.0.8326">
                    <am3d:blip r:embed="rId3"/>
                  </am3d:raster>
                  <am3d:objViewport viewportSz="49337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mall Laptop">
                <a:extLst>
                  <a:ext uri="{FF2B5EF4-FFF2-40B4-BE49-F238E27FC236}">
                    <a16:creationId xmlns:a16="http://schemas.microsoft.com/office/drawing/2014/main" id="{A86507EA-12D0-6E9A-7C31-5FE5052BABD4}"/>
                  </a:ext>
                </a:extLst>
              </p:cNvPr>
              <p:cNvPicPr>
                <a:picLocks noGrp="1" noRot="1" noChangeAspect="1" noMove="1" noResize="1" noEditPoints="1" noAdjustHandles="1" noChangeArrowheads="1" noChangeShapeType="1" noCrop="1"/>
              </p:cNvPicPr>
              <p:nvPr/>
            </p:nvPicPr>
            <p:blipFill>
              <a:blip r:embed="rId3"/>
              <a:stretch>
                <a:fillRect/>
              </a:stretch>
            </p:blipFill>
            <p:spPr>
              <a:xfrm>
                <a:off x="6821467" y="808605"/>
                <a:ext cx="4735114" cy="4696131"/>
              </a:xfrm>
              <a:prstGeom prst="rect">
                <a:avLst/>
              </a:prstGeom>
            </p:spPr>
          </p:pic>
        </mc:Fallback>
      </mc:AlternateContent>
      <p:sp>
        <p:nvSpPr>
          <p:cNvPr id="9" name="Rectangle 1">
            <a:extLst>
              <a:ext uri="{FF2B5EF4-FFF2-40B4-BE49-F238E27FC236}">
                <a16:creationId xmlns:a16="http://schemas.microsoft.com/office/drawing/2014/main" id="{38D7E580-B9FD-D3D7-B881-8006FF7012CF}"/>
              </a:ext>
            </a:extLst>
          </p:cNvPr>
          <p:cNvSpPr>
            <a:spLocks noChangeArrowheads="1"/>
          </p:cNvSpPr>
          <p:nvPr/>
        </p:nvSpPr>
        <p:spPr bwMode="auto">
          <a:xfrm>
            <a:off x="631596" y="2094936"/>
            <a:ext cx="622169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With the increase of computational power, machine learning algorithms are increasingly used.</a:t>
            </a:r>
          </a:p>
          <a:p>
            <a:pPr marR="0" lvl="0" algn="just"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These algorithms can recognize complex patterns in large datasets, and attempt to predict future market movements.</a:t>
            </a: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Algorithms like Long Short-Term Memory (LSTM) are used to analyze time series data. </a:t>
            </a:r>
          </a:p>
        </p:txBody>
      </p:sp>
    </p:spTree>
    <p:extLst>
      <p:ext uri="{BB962C8B-B14F-4D97-AF65-F5344CB8AC3E}">
        <p14:creationId xmlns:p14="http://schemas.microsoft.com/office/powerpoint/2010/main" val="1822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903794" y="2259609"/>
            <a:ext cx="4253334" cy="2529208"/>
          </a:xfrm>
        </p:spPr>
        <p:txBody>
          <a:bodyPr>
            <a:normAutofit/>
          </a:bodyPr>
          <a:lstStyle/>
          <a:p>
            <a:pPr algn="ctr"/>
            <a:r>
              <a:rPr lang="en-US" sz="8000" dirty="0"/>
              <a:t>Market Overview</a:t>
            </a:r>
          </a:p>
        </p:txBody>
      </p:sp>
      <p:pic>
        <p:nvPicPr>
          <p:cNvPr id="13" name="Picture Placeholder 12">
            <a:extLst>
              <a:ext uri="{FF2B5EF4-FFF2-40B4-BE49-F238E27FC236}">
                <a16:creationId xmlns:a16="http://schemas.microsoft.com/office/drawing/2014/main" id="{8F368745-0D2B-DC3A-99E6-ECF7B976BB6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85" r="13085"/>
          <a:stretch>
            <a:fillRect/>
          </a:stretch>
        </p:blipFill>
        <p:spPr/>
      </p:pic>
    </p:spTree>
    <p:extLst>
      <p:ext uri="{BB962C8B-B14F-4D97-AF65-F5344CB8AC3E}">
        <p14:creationId xmlns:p14="http://schemas.microsoft.com/office/powerpoint/2010/main" val="170654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D03E-798E-4118-B7D4-3E85419647BA}"/>
              </a:ext>
            </a:extLst>
          </p:cNvPr>
          <p:cNvSpPr>
            <a:spLocks noGrp="1"/>
          </p:cNvSpPr>
          <p:nvPr>
            <p:ph type="title"/>
          </p:nvPr>
        </p:nvSpPr>
        <p:spPr>
          <a:xfrm>
            <a:off x="6876994" y="2545237"/>
            <a:ext cx="4845068" cy="848777"/>
          </a:xfrm>
        </p:spPr>
        <p:txBody>
          <a:bodyPr>
            <a:normAutofit fontScale="90000"/>
          </a:bodyPr>
          <a:lstStyle/>
          <a:p>
            <a:r>
              <a:rPr lang="en" sz="4800" b="0" strike="noStrike" spc="-1" dirty="0">
                <a:solidFill>
                  <a:schemeClr val="tx1"/>
                </a:solidFill>
                <a:latin typeface="Playfair Display"/>
                <a:ea typeface="Playfair Display"/>
              </a:rPr>
              <a:t>Historical Trends</a:t>
            </a:r>
            <a:endParaRPr lang="en-US" dirty="0">
              <a:solidFill>
                <a:schemeClr val="tx1"/>
              </a:solidFill>
            </a:endParaRPr>
          </a:p>
        </p:txBody>
      </p:sp>
      <p:sp>
        <p:nvSpPr>
          <p:cNvPr id="3" name="Content Placeholder 2">
            <a:extLst>
              <a:ext uri="{FF2B5EF4-FFF2-40B4-BE49-F238E27FC236}">
                <a16:creationId xmlns:a16="http://schemas.microsoft.com/office/drawing/2014/main" id="{38C3FFC1-7E7C-7C08-B343-E2A345BCE6BA}"/>
              </a:ext>
            </a:extLst>
          </p:cNvPr>
          <p:cNvSpPr>
            <a:spLocks noGrp="1"/>
          </p:cNvSpPr>
          <p:nvPr>
            <p:ph idx="1"/>
          </p:nvPr>
        </p:nvSpPr>
        <p:spPr/>
        <p:txBody>
          <a:bodyPr>
            <a:normAutofit/>
          </a:bodyPr>
          <a:lstStyle/>
          <a:p>
            <a:pPr algn="just"/>
            <a:r>
              <a:rPr lang="en" sz="2000" b="0" strike="noStrike" spc="-1" dirty="0">
                <a:solidFill>
                  <a:schemeClr val="tx1"/>
                </a:solidFill>
                <a:ea typeface="Montserrat"/>
              </a:rPr>
              <a:t>Examining past market performances reveals patterns and cycles that can inform future predictions. Analysts study significant events that have shaped market behavior, including economic downturns, booms, and recovery phases.</a:t>
            </a:r>
            <a:endParaRPr lang="en-US" sz="2000" b="0" strike="noStrike" spc="-1" dirty="0">
              <a:solidFill>
                <a:schemeClr val="tx1"/>
              </a:solidFill>
            </a:endParaRPr>
          </a:p>
          <a:p>
            <a:endParaRPr lang="en-IN" dirty="0"/>
          </a:p>
        </p:txBody>
      </p:sp>
      <p:pic>
        <p:nvPicPr>
          <p:cNvPr id="16" name="Picture Placeholder 15">
            <a:extLst>
              <a:ext uri="{FF2B5EF4-FFF2-40B4-BE49-F238E27FC236}">
                <a16:creationId xmlns:a16="http://schemas.microsoft.com/office/drawing/2014/main" id="{3331CA08-5C7B-6B33-2F46-63337201DD6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228" t="-1" r="12480" b="-831"/>
          <a:stretch/>
        </p:blipFill>
        <p:spPr>
          <a:xfrm>
            <a:off x="0" y="336848"/>
            <a:ext cx="6947555" cy="6114332"/>
          </a:xfrm>
        </p:spPr>
      </p:pic>
    </p:spTree>
    <p:extLst>
      <p:ext uri="{BB962C8B-B14F-4D97-AF65-F5344CB8AC3E}">
        <p14:creationId xmlns:p14="http://schemas.microsoft.com/office/powerpoint/2010/main" val="323087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CBFE42-DFD1-4945-A9A4-5544D38C9B7E}"/>
              </a:ext>
            </a:extLst>
          </p:cNvPr>
          <p:cNvSpPr>
            <a:spLocks noGrp="1"/>
          </p:cNvSpPr>
          <p:nvPr>
            <p:ph type="title"/>
          </p:nvPr>
        </p:nvSpPr>
        <p:spPr>
          <a:xfrm>
            <a:off x="661235" y="2445417"/>
            <a:ext cx="5227376" cy="727700"/>
          </a:xfrm>
        </p:spPr>
        <p:txBody>
          <a:bodyPr>
            <a:normAutofit fontScale="90000"/>
          </a:bodyPr>
          <a:lstStyle/>
          <a:p>
            <a:r>
              <a:rPr lang="en" sz="4800" b="0" strike="noStrike" spc="-1" dirty="0">
                <a:solidFill>
                  <a:schemeClr val="lt1"/>
                </a:solidFill>
                <a:ea typeface="Playfair Display"/>
              </a:rPr>
              <a:t>Current Conditions</a:t>
            </a:r>
            <a:endParaRPr lang="en-US" dirty="0"/>
          </a:p>
        </p:txBody>
      </p:sp>
      <p:sp>
        <p:nvSpPr>
          <p:cNvPr id="2" name="Text Placeholder 1">
            <a:extLst>
              <a:ext uri="{FF2B5EF4-FFF2-40B4-BE49-F238E27FC236}">
                <a16:creationId xmlns:a16="http://schemas.microsoft.com/office/drawing/2014/main" id="{898E966C-657D-BB63-2EFE-436ADC51C427}"/>
              </a:ext>
            </a:extLst>
          </p:cNvPr>
          <p:cNvSpPr>
            <a:spLocks noGrp="1"/>
          </p:cNvSpPr>
          <p:nvPr>
            <p:ph type="body" idx="1"/>
          </p:nvPr>
        </p:nvSpPr>
        <p:spPr>
          <a:xfrm>
            <a:off x="661234" y="3173117"/>
            <a:ext cx="5227377" cy="1642386"/>
          </a:xfrm>
        </p:spPr>
        <p:txBody>
          <a:bodyPr>
            <a:normAutofit/>
          </a:bodyPr>
          <a:lstStyle/>
          <a:p>
            <a:pPr algn="just"/>
            <a:r>
              <a:rPr lang="en" sz="2000" b="0" strike="noStrike" spc="-1" dirty="0">
                <a:solidFill>
                  <a:schemeClr val="lt1"/>
                </a:solidFill>
                <a:latin typeface="+mj-lt"/>
                <a:ea typeface="Montserrat"/>
              </a:rPr>
              <a:t>An analysis of the current market environment, including key indices, trading volumes, and economic indicators, Understanding present conditions helps in comparing against historical data to forecast future movements.</a:t>
            </a:r>
            <a:endParaRPr lang="en-US" sz="2000" b="0" strike="noStrike" spc="-1" dirty="0">
              <a:solidFill>
                <a:srgbClr val="FFFFFF"/>
              </a:solidFill>
              <a:latin typeface="+mj-lt"/>
            </a:endParaRPr>
          </a:p>
          <a:p>
            <a:endParaRPr lang="en-IN" dirty="0"/>
          </a:p>
        </p:txBody>
      </p:sp>
      <p:pic>
        <p:nvPicPr>
          <p:cNvPr id="12" name="Picture Placeholder 11">
            <a:extLst>
              <a:ext uri="{FF2B5EF4-FFF2-40B4-BE49-F238E27FC236}">
                <a16:creationId xmlns:a16="http://schemas.microsoft.com/office/drawing/2014/main" id="{9DEB5043-67DE-83A3-1B76-7D17534B84A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446" r="8446"/>
          <a:stretch>
            <a:fillRect/>
          </a:stretch>
        </p:blipFill>
        <p:spPr/>
      </p:pic>
    </p:spTree>
    <p:extLst>
      <p:ext uri="{BB962C8B-B14F-4D97-AF65-F5344CB8AC3E}">
        <p14:creationId xmlns:p14="http://schemas.microsoft.com/office/powerpoint/2010/main" val="234568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25EAE-3A37-43DE-9737-13DDF056BEA7}"/>
              </a:ext>
            </a:extLst>
          </p:cNvPr>
          <p:cNvSpPr>
            <a:spLocks noGrp="1"/>
          </p:cNvSpPr>
          <p:nvPr>
            <p:ph idx="1"/>
          </p:nvPr>
        </p:nvSpPr>
        <p:spPr>
          <a:xfrm>
            <a:off x="932329" y="2031121"/>
            <a:ext cx="4337255" cy="1909283"/>
          </a:xfrm>
        </p:spPr>
        <p:txBody>
          <a:bodyPr>
            <a:normAutofit lnSpcReduction="10000"/>
          </a:bodyPr>
          <a:lstStyle/>
          <a:p>
            <a:pPr marL="0" indent="0" algn="just">
              <a:buNone/>
            </a:pPr>
            <a:r>
              <a:rPr lang="en" sz="2000" b="0" strike="noStrike" spc="-1" dirty="0">
                <a:latin typeface="+mj-lt"/>
                <a:ea typeface="Montserrat"/>
              </a:rPr>
              <a:t>Identifying and understanding the roles of various market participants, such as institutional investors, retail investors, market makers, and hedge funds. Each player has different strategies and influences on market dynamics.</a:t>
            </a:r>
            <a:endParaRPr lang="fr-FR" sz="2000" b="0" strike="noStrike" spc="-1" dirty="0">
              <a:latin typeface="+mj-lt"/>
            </a:endParaRPr>
          </a:p>
          <a:p>
            <a:pPr marL="0" indent="0">
              <a:buNone/>
            </a:pPr>
            <a:endParaRPr lang="en-US" dirty="0"/>
          </a:p>
        </p:txBody>
      </p:sp>
      <p:sp>
        <p:nvSpPr>
          <p:cNvPr id="2" name="Title 1">
            <a:extLst>
              <a:ext uri="{FF2B5EF4-FFF2-40B4-BE49-F238E27FC236}">
                <a16:creationId xmlns:a16="http://schemas.microsoft.com/office/drawing/2014/main" id="{0179C09C-6E20-48F6-AE6D-C893A0F33BE9}"/>
              </a:ext>
            </a:extLst>
          </p:cNvPr>
          <p:cNvSpPr>
            <a:spLocks noGrp="1"/>
          </p:cNvSpPr>
          <p:nvPr>
            <p:ph type="title"/>
          </p:nvPr>
        </p:nvSpPr>
        <p:spPr/>
        <p:txBody>
          <a:bodyPr>
            <a:normAutofit fontScale="90000"/>
          </a:bodyPr>
          <a:lstStyle/>
          <a:p>
            <a:r>
              <a:rPr lang="en" sz="4800" b="0" strike="noStrike" spc="-1" dirty="0">
                <a:ea typeface="Playfair Display"/>
              </a:rPr>
              <a:t>Market Participants</a:t>
            </a:r>
            <a:endParaRPr lang="en-US" dirty="0"/>
          </a:p>
        </p:txBody>
      </p:sp>
      <p:pic>
        <p:nvPicPr>
          <p:cNvPr id="9" name="Picture Placeholder 8">
            <a:extLst>
              <a:ext uri="{FF2B5EF4-FFF2-40B4-BE49-F238E27FC236}">
                <a16:creationId xmlns:a16="http://schemas.microsoft.com/office/drawing/2014/main" id="{ABDA2B2E-585E-8853-478F-7229944A07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837" r="8837"/>
          <a:stretch>
            <a:fillRect/>
          </a:stretch>
        </p:blipFill>
        <p:spPr/>
      </p:pic>
    </p:spTree>
    <p:extLst>
      <p:ext uri="{BB962C8B-B14F-4D97-AF65-F5344CB8AC3E}">
        <p14:creationId xmlns:p14="http://schemas.microsoft.com/office/powerpoint/2010/main" val="4050992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a:xfrm>
            <a:off x="1667620" y="4000994"/>
            <a:ext cx="10452849" cy="910492"/>
          </a:xfrm>
        </p:spPr>
        <p:txBody>
          <a:bodyPr>
            <a:noAutofit/>
          </a:bodyPr>
          <a:lstStyle/>
          <a:p>
            <a:r>
              <a:rPr lang="en-US" sz="8800" dirty="0"/>
              <a:t>Influencing Factors</a:t>
            </a:r>
          </a:p>
        </p:txBody>
      </p:sp>
      <p:pic>
        <p:nvPicPr>
          <p:cNvPr id="22" name="Picture Placeholder 21" descr="A group of people in a room at an easel">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2" cstate="screen">
            <a:grayscl/>
            <a:extLst>
              <a:ext uri="{BEBA8EAE-BF5A-486C-A8C5-ECC9F3942E4B}">
                <a14:imgProps xmlns:a14="http://schemas.microsoft.com/office/drawing/2010/main">
                  <a14:imgLayer r:embed="rId3">
                    <a14:imgEffect>
                      <a14:brightnessContrast contrast="21000"/>
                    </a14:imgEffect>
                  </a14:imgLayer>
                </a14:imgProps>
              </a:ext>
              <a:ext uri="{28A0092B-C50C-407E-A947-70E740481C1C}">
                <a14:useLocalDpi xmlns:a14="http://schemas.microsoft.com/office/drawing/2010/main"/>
              </a:ext>
            </a:extLst>
          </a:blip>
          <a:srcRect l="113" r="113"/>
          <a:stretch/>
        </p:blipFill>
        <p:spPr>
          <a:xfrm>
            <a:off x="413824" y="483782"/>
            <a:ext cx="11365992" cy="2457856"/>
          </a:xfrm>
        </p:spPr>
      </p:pic>
    </p:spTree>
    <p:extLst>
      <p:ext uri="{BB962C8B-B14F-4D97-AF65-F5344CB8AC3E}">
        <p14:creationId xmlns:p14="http://schemas.microsoft.com/office/powerpoint/2010/main" val="1539608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4137670" y="2088305"/>
            <a:ext cx="3916660" cy="1340694"/>
          </a:xfrm>
        </p:spPr>
        <p:txBody>
          <a:bodyPr/>
          <a:lstStyle/>
          <a:p>
            <a:r>
              <a:rPr lang="en" sz="3600" b="0" strike="noStrike" spc="-1" dirty="0">
                <a:solidFill>
                  <a:schemeClr val="lt1"/>
                </a:solidFill>
                <a:ea typeface="Playfair Display"/>
              </a:rPr>
              <a:t>Economic Indicators</a:t>
            </a:r>
            <a:endParaRPr lang="en-US" dirty="0"/>
          </a:p>
        </p:txBody>
      </p:sp>
      <p:sp>
        <p:nvSpPr>
          <p:cNvPr id="2" name="Text Placeholder 1">
            <a:extLst>
              <a:ext uri="{FF2B5EF4-FFF2-40B4-BE49-F238E27FC236}">
                <a16:creationId xmlns:a16="http://schemas.microsoft.com/office/drawing/2014/main" id="{CDE0D7AE-2DBD-D3ED-4F91-A1750D67975E}"/>
              </a:ext>
            </a:extLst>
          </p:cNvPr>
          <p:cNvSpPr>
            <a:spLocks noGrp="1"/>
          </p:cNvSpPr>
          <p:nvPr>
            <p:ph type="body" sz="quarter" idx="14"/>
          </p:nvPr>
        </p:nvSpPr>
        <p:spPr>
          <a:xfrm>
            <a:off x="8054330" y="793579"/>
            <a:ext cx="3304279" cy="5270839"/>
          </a:xfrm>
        </p:spPr>
        <p:txBody>
          <a:bodyPr/>
          <a:lstStyle/>
          <a:p>
            <a:pPr algn="just"/>
            <a:r>
              <a:rPr lang="en" sz="1600" b="0" strike="noStrike" spc="-1" dirty="0">
                <a:solidFill>
                  <a:schemeClr val="lt1"/>
                </a:solidFill>
                <a:latin typeface="+mj-lt"/>
                <a:ea typeface="Montserrat"/>
              </a:rPr>
              <a:t>Key economic indicators such as GDP growth, unemployment rates, and inflation significantly influence stock market predictions. Analysts look at these indicators to gauge the health of the economy, which in turn affects investor sentiment and stock prices.</a:t>
            </a:r>
            <a:endParaRPr lang="en-US" sz="1600" b="0" strike="noStrike" spc="-1" dirty="0">
              <a:solidFill>
                <a:srgbClr val="FFFFFF"/>
              </a:solidFill>
              <a:latin typeface="+mj-lt"/>
            </a:endParaRPr>
          </a:p>
          <a:p>
            <a:endParaRPr lang="en-IN" dirty="0"/>
          </a:p>
        </p:txBody>
      </p:sp>
      <p:pic>
        <p:nvPicPr>
          <p:cNvPr id="7" name="Picture Placeholder 6">
            <a:extLst>
              <a:ext uri="{FF2B5EF4-FFF2-40B4-BE49-F238E27FC236}">
                <a16:creationId xmlns:a16="http://schemas.microsoft.com/office/drawing/2014/main" id="{2254DF92-DF80-1268-037C-A578AEB85FD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618" r="20618"/>
          <a:stretch>
            <a:fillRect/>
          </a:stretch>
        </p:blipFill>
        <p:spPr/>
      </p:pic>
    </p:spTree>
    <p:extLst>
      <p:ext uri="{BB962C8B-B14F-4D97-AF65-F5344CB8AC3E}">
        <p14:creationId xmlns:p14="http://schemas.microsoft.com/office/powerpoint/2010/main" val="364231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p:txBody>
          <a:bodyPr/>
          <a:lstStyle/>
          <a:p>
            <a:r>
              <a:rPr lang="en-US" dirty="0"/>
              <a:t>Share Market Prediction</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p:txBody>
          <a:bodyPr>
            <a:normAutofit fontScale="92500" lnSpcReduction="20000"/>
          </a:bodyPr>
          <a:lstStyle/>
          <a:p>
            <a:pPr algn="just"/>
            <a:r>
              <a:rPr lang="en-US" sz="2000" dirty="0">
                <a:solidFill>
                  <a:schemeClr val="tx1"/>
                </a:solidFill>
                <a:latin typeface="Garamond" panose="02020404030301010803" pitchFamily="18" charset="0"/>
                <a:ea typeface="Syne" pitchFamily="34" charset="-122"/>
                <a:cs typeface="Syne" pitchFamily="34" charset="-120"/>
              </a:rPr>
              <a:t>Share market prediction forecasts stock prices and market trends. It uses analytical techniques like fundamental analysis and machine learning.</a:t>
            </a:r>
            <a:endParaRPr lang="en-US" sz="2000" dirty="0">
              <a:solidFill>
                <a:schemeClr val="tx1"/>
              </a:solidFill>
              <a:latin typeface="Garamond" panose="02020404030301010803" pitchFamily="18" charset="0"/>
            </a:endParaRPr>
          </a:p>
          <a:p>
            <a:endParaRPr lang="en-US" dirty="0">
              <a:latin typeface="Garamond" panose="02020404030301010803" pitchFamily="18" charset="0"/>
            </a:endParaRPr>
          </a:p>
          <a:p>
            <a:pPr algn="just"/>
            <a:r>
              <a:rPr lang="en-US" sz="2000" dirty="0">
                <a:solidFill>
                  <a:schemeClr val="tx1"/>
                </a:solidFill>
                <a:ea typeface="Syne" pitchFamily="34" charset="-122"/>
                <a:cs typeface="Syne" pitchFamily="34" charset="-120"/>
              </a:rPr>
              <a:t>Prediction involves studying past data, economic indicators, and market trends. Investors use historical price movements and financial reports.</a:t>
            </a:r>
            <a:endParaRPr lang="en-US" sz="2000" dirty="0">
              <a:solidFill>
                <a:schemeClr val="tx1"/>
              </a:solidFill>
            </a:endParaRPr>
          </a:p>
          <a:p>
            <a:endParaRPr lang="en-US" dirty="0"/>
          </a:p>
        </p:txBody>
      </p:sp>
      <p:pic>
        <p:nvPicPr>
          <p:cNvPr id="8" name="Picture Placeholder 7">
            <a:extLst>
              <a:ext uri="{FF2B5EF4-FFF2-40B4-BE49-F238E27FC236}">
                <a16:creationId xmlns:a16="http://schemas.microsoft.com/office/drawing/2014/main" id="{A3C872F6-CC89-EB70-9800-564B4982077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25" r="16625"/>
          <a:stretch>
            <a:fillRect/>
          </a:stretch>
        </p:blipFill>
        <p:spPr/>
      </p:pic>
    </p:spTree>
    <p:extLst>
      <p:ext uri="{BB962C8B-B14F-4D97-AF65-F5344CB8AC3E}">
        <p14:creationId xmlns:p14="http://schemas.microsoft.com/office/powerpoint/2010/main" val="30728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97C03-1AC6-2BF9-15D8-D72A0E50FD44}"/>
              </a:ext>
            </a:extLst>
          </p:cNvPr>
          <p:cNvSpPr>
            <a:spLocks noGrp="1"/>
          </p:cNvSpPr>
          <p:nvPr>
            <p:ph idx="1"/>
          </p:nvPr>
        </p:nvSpPr>
        <p:spPr>
          <a:xfrm>
            <a:off x="611819" y="1908573"/>
            <a:ext cx="4327828" cy="3933150"/>
          </a:xfrm>
        </p:spPr>
        <p:txBody>
          <a:bodyPr/>
          <a:lstStyle/>
          <a:p>
            <a:pPr algn="just"/>
            <a:r>
              <a:rPr lang="en" sz="2000" b="0" strike="noStrike" spc="-1" dirty="0">
                <a:solidFill>
                  <a:schemeClr val="lt1"/>
                </a:solidFill>
                <a:latin typeface="+mj-lt"/>
                <a:ea typeface="Montserrat"/>
              </a:rPr>
              <a:t>Events such as elections, international trade tensions, and conflicts can dramatically affect market conditions. Investors react to news from around the globe, which can lead to sudden shifts in market behavior, impacting stock valuations.</a:t>
            </a:r>
            <a:endParaRPr lang="en-US" sz="2000" b="0" strike="noStrike" spc="-1" dirty="0">
              <a:solidFill>
                <a:srgbClr val="FFFFFF"/>
              </a:solidFill>
              <a:latin typeface="+mj-lt"/>
            </a:endParaRPr>
          </a:p>
          <a:p>
            <a:endParaRPr lang="en-IN" dirty="0"/>
          </a:p>
        </p:txBody>
      </p:sp>
      <p:sp>
        <p:nvSpPr>
          <p:cNvPr id="3" name="Title 2">
            <a:extLst>
              <a:ext uri="{FF2B5EF4-FFF2-40B4-BE49-F238E27FC236}">
                <a16:creationId xmlns:a16="http://schemas.microsoft.com/office/drawing/2014/main" id="{D70A7CA2-E96C-EC13-1B2A-E17A6A9E193C}"/>
              </a:ext>
            </a:extLst>
          </p:cNvPr>
          <p:cNvSpPr>
            <a:spLocks noGrp="1"/>
          </p:cNvSpPr>
          <p:nvPr>
            <p:ph type="title"/>
          </p:nvPr>
        </p:nvSpPr>
        <p:spPr>
          <a:xfrm>
            <a:off x="611819" y="893729"/>
            <a:ext cx="5163670" cy="910492"/>
          </a:xfrm>
        </p:spPr>
        <p:txBody>
          <a:bodyPr>
            <a:normAutofit/>
          </a:bodyPr>
          <a:lstStyle/>
          <a:p>
            <a:r>
              <a:rPr lang="en" sz="4800" b="0" strike="noStrike" spc="-1" dirty="0">
                <a:solidFill>
                  <a:schemeClr val="lt1"/>
                </a:solidFill>
                <a:ea typeface="Playfair Display"/>
              </a:rPr>
              <a:t>Geopolitical Events</a:t>
            </a:r>
            <a:endParaRPr lang="en-IN" dirty="0"/>
          </a:p>
        </p:txBody>
      </p:sp>
      <p:pic>
        <p:nvPicPr>
          <p:cNvPr id="6" name="Picture Placeholder 5">
            <a:extLst>
              <a:ext uri="{FF2B5EF4-FFF2-40B4-BE49-F238E27FC236}">
                <a16:creationId xmlns:a16="http://schemas.microsoft.com/office/drawing/2014/main" id="{4F163011-846A-00B3-7AB9-7690FB102B37}"/>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l="19162" r="19162"/>
          <a:stretch>
            <a:fillRect/>
          </a:stretch>
        </p:blipFill>
        <p:spPr>
          <a:xfrm>
            <a:off x="4161124" y="0"/>
            <a:ext cx="8464509" cy="6858000"/>
          </a:xfrm>
        </p:spPr>
      </p:pic>
    </p:spTree>
    <p:extLst>
      <p:ext uri="{BB962C8B-B14F-4D97-AF65-F5344CB8AC3E}">
        <p14:creationId xmlns:p14="http://schemas.microsoft.com/office/powerpoint/2010/main" val="224783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2D7792A-05AC-3800-0D31-ABEC8CF6B90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427" r="7198"/>
          <a:stretch/>
        </p:blipFill>
        <p:spPr>
          <a:xfrm>
            <a:off x="0" y="0"/>
            <a:ext cx="6070861" cy="6864485"/>
          </a:xfrm>
        </p:spPr>
      </p:pic>
      <p:sp>
        <p:nvSpPr>
          <p:cNvPr id="3" name="Title 2">
            <a:extLst>
              <a:ext uri="{FF2B5EF4-FFF2-40B4-BE49-F238E27FC236}">
                <a16:creationId xmlns:a16="http://schemas.microsoft.com/office/drawing/2014/main" id="{B742E8DD-B584-841D-E93C-3048B3717D1C}"/>
              </a:ext>
            </a:extLst>
          </p:cNvPr>
          <p:cNvSpPr>
            <a:spLocks noGrp="1"/>
          </p:cNvSpPr>
          <p:nvPr>
            <p:ph type="title"/>
          </p:nvPr>
        </p:nvSpPr>
        <p:spPr>
          <a:xfrm>
            <a:off x="4360293" y="2731396"/>
            <a:ext cx="3521695" cy="1395208"/>
          </a:xfrm>
        </p:spPr>
        <p:txBody>
          <a:bodyPr>
            <a:normAutofit/>
          </a:bodyPr>
          <a:lstStyle/>
          <a:p>
            <a:r>
              <a:rPr lang="en-US" sz="4400" b="1" dirty="0">
                <a:solidFill>
                  <a:srgbClr val="F0F4F1"/>
                </a:solidFill>
                <a:ea typeface="Syne Extra Bold" pitchFamily="34" charset="-122"/>
                <a:cs typeface="Syne Extra Bold" pitchFamily="34" charset="-120"/>
              </a:rPr>
              <a:t>Market Trends</a:t>
            </a:r>
            <a:br>
              <a:rPr lang="en-US" sz="3600" dirty="0"/>
            </a:br>
            <a:endParaRPr lang="en-IN" dirty="0"/>
          </a:p>
        </p:txBody>
      </p:sp>
      <p:sp>
        <p:nvSpPr>
          <p:cNvPr id="4" name="Text Placeholder 3">
            <a:extLst>
              <a:ext uri="{FF2B5EF4-FFF2-40B4-BE49-F238E27FC236}">
                <a16:creationId xmlns:a16="http://schemas.microsoft.com/office/drawing/2014/main" id="{B81FE15C-EA9B-ED85-2CE4-2A4412FE83F4}"/>
              </a:ext>
            </a:extLst>
          </p:cNvPr>
          <p:cNvSpPr>
            <a:spLocks noGrp="1"/>
          </p:cNvSpPr>
          <p:nvPr>
            <p:ph type="body" sz="quarter" idx="14"/>
          </p:nvPr>
        </p:nvSpPr>
        <p:spPr>
          <a:xfrm>
            <a:off x="8039318" y="2258584"/>
            <a:ext cx="3304279" cy="2340832"/>
          </a:xfrm>
        </p:spPr>
        <p:txBody>
          <a:bodyPr/>
          <a:lstStyle/>
          <a:p>
            <a:pPr algn="just"/>
            <a:r>
              <a:rPr lang="en-US" dirty="0"/>
              <a:t>Market trends drive stock prices: uptrends boost them, downtrends lower them, based on investor sentiment and supply/demand.</a:t>
            </a:r>
            <a:endParaRPr lang="en-IN" dirty="0"/>
          </a:p>
        </p:txBody>
      </p:sp>
    </p:spTree>
    <p:extLst>
      <p:ext uri="{BB962C8B-B14F-4D97-AF65-F5344CB8AC3E}">
        <p14:creationId xmlns:p14="http://schemas.microsoft.com/office/powerpoint/2010/main" val="210570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06D0-B036-17FB-577C-070B111EC8BB}"/>
              </a:ext>
            </a:extLst>
          </p:cNvPr>
          <p:cNvSpPr>
            <a:spLocks noGrp="1"/>
          </p:cNvSpPr>
          <p:nvPr>
            <p:ph idx="1"/>
          </p:nvPr>
        </p:nvSpPr>
        <p:spPr>
          <a:xfrm>
            <a:off x="869576" y="4543719"/>
            <a:ext cx="10452848" cy="1414776"/>
          </a:xfrm>
        </p:spPr>
        <p:txBody>
          <a:bodyPr>
            <a:normAutofit lnSpcReduction="10000"/>
          </a:bodyPr>
          <a:lstStyle/>
          <a:p>
            <a:pPr marL="0" indent="0">
              <a:buNone/>
            </a:pPr>
            <a:r>
              <a:rPr lang="en" sz="8800" b="0" strike="noStrike" spc="-1" dirty="0">
                <a:solidFill>
                  <a:schemeClr val="lt1"/>
                </a:solidFill>
                <a:latin typeface="+mj-lt"/>
                <a:ea typeface="Playfair Display"/>
              </a:rPr>
              <a:t>     </a:t>
            </a:r>
            <a:r>
              <a:rPr lang="en" sz="8800" strike="noStrike" spc="-1" dirty="0">
                <a:solidFill>
                  <a:schemeClr val="lt1"/>
                </a:solidFill>
                <a:latin typeface="+mj-lt"/>
                <a:ea typeface="Playfair Display"/>
              </a:rPr>
              <a:t>Risk Assessment</a:t>
            </a:r>
            <a:endParaRPr lang="en-IN" sz="8800" dirty="0">
              <a:latin typeface="+mj-lt"/>
            </a:endParaRPr>
          </a:p>
        </p:txBody>
      </p:sp>
      <p:pic>
        <p:nvPicPr>
          <p:cNvPr id="6" name="Picture Placeholder 5">
            <a:extLst>
              <a:ext uri="{FF2B5EF4-FFF2-40B4-BE49-F238E27FC236}">
                <a16:creationId xmlns:a16="http://schemas.microsoft.com/office/drawing/2014/main" id="{5C9B7414-FC6C-54D8-D6B8-FDD9838D5AB6}"/>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24" r="1824"/>
          <a:stretch>
            <a:fillRect/>
          </a:stretch>
        </p:blipFill>
        <p:spPr>
          <a:xfrm>
            <a:off x="414338" y="484188"/>
            <a:ext cx="11364912" cy="3796358"/>
          </a:xfrm>
        </p:spPr>
      </p:pic>
    </p:spTree>
    <p:extLst>
      <p:ext uri="{BB962C8B-B14F-4D97-AF65-F5344CB8AC3E}">
        <p14:creationId xmlns:p14="http://schemas.microsoft.com/office/powerpoint/2010/main" val="353145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9312-8638-BCFE-A7ED-0CF58DB7EBD8}"/>
              </a:ext>
            </a:extLst>
          </p:cNvPr>
          <p:cNvSpPr>
            <a:spLocks noGrp="1"/>
          </p:cNvSpPr>
          <p:nvPr>
            <p:ph type="title"/>
          </p:nvPr>
        </p:nvSpPr>
        <p:spPr/>
        <p:txBody>
          <a:bodyPr/>
          <a:lstStyle/>
          <a:p>
            <a:r>
              <a:rPr lang="en" sz="4800" b="0" strike="noStrike" spc="-1" dirty="0">
                <a:solidFill>
                  <a:schemeClr val="lt1"/>
                </a:solidFill>
                <a:ea typeface="Playfair Display"/>
              </a:rPr>
              <a:t>                   Volatility Analysis</a:t>
            </a:r>
            <a:endParaRPr lang="en-IN" dirty="0"/>
          </a:p>
        </p:txBody>
      </p:sp>
      <p:sp>
        <p:nvSpPr>
          <p:cNvPr id="3" name="TextBox 2">
            <a:extLst>
              <a:ext uri="{FF2B5EF4-FFF2-40B4-BE49-F238E27FC236}">
                <a16:creationId xmlns:a16="http://schemas.microsoft.com/office/drawing/2014/main" id="{4C89F841-FE3A-F6A6-D74C-B6562DCB3038}"/>
              </a:ext>
            </a:extLst>
          </p:cNvPr>
          <p:cNvSpPr txBox="1"/>
          <p:nvPr/>
        </p:nvSpPr>
        <p:spPr>
          <a:xfrm>
            <a:off x="3923121" y="3249566"/>
            <a:ext cx="4345757" cy="1477328"/>
          </a:xfrm>
          <a:prstGeom prst="rect">
            <a:avLst/>
          </a:prstGeom>
          <a:noFill/>
        </p:spPr>
        <p:txBody>
          <a:bodyPr wrap="square" rtlCol="0">
            <a:spAutoFit/>
          </a:bodyPr>
          <a:lstStyle/>
          <a:p>
            <a:pPr algn="just"/>
            <a:r>
              <a:rPr lang="en" sz="1800" b="0" strike="noStrike" spc="-1" dirty="0">
                <a:solidFill>
                  <a:schemeClr val="lt1"/>
                </a:solidFill>
                <a:latin typeface="+mj-lt"/>
                <a:ea typeface="Montserrat"/>
              </a:rPr>
              <a:t>Volatility is a measure of how much the price of an asset varies over time. Assessing volatility helps investors understand risk and make decisions about buying or selling in uncertain conditions.</a:t>
            </a:r>
            <a:endParaRPr lang="en-IN" dirty="0">
              <a:latin typeface="+mj-lt"/>
            </a:endParaRPr>
          </a:p>
        </p:txBody>
      </p:sp>
      <p:pic>
        <p:nvPicPr>
          <p:cNvPr id="5" name="Graphic 4" descr="Coins">
            <a:extLst>
              <a:ext uri="{FF2B5EF4-FFF2-40B4-BE49-F238E27FC236}">
                <a16:creationId xmlns:a16="http://schemas.microsoft.com/office/drawing/2014/main" id="{5501507E-C77D-1AE2-C89F-B231C435B9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2132" y="1820159"/>
            <a:ext cx="1187777" cy="1224699"/>
          </a:xfrm>
          <a:prstGeom prst="rect">
            <a:avLst/>
          </a:prstGeom>
        </p:spPr>
      </p:pic>
    </p:spTree>
    <p:extLst>
      <p:ext uri="{BB962C8B-B14F-4D97-AF65-F5344CB8AC3E}">
        <p14:creationId xmlns:p14="http://schemas.microsoft.com/office/powerpoint/2010/main" val="127971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5A4F-DE23-785B-C648-1B8F6F9E5753}"/>
              </a:ext>
            </a:extLst>
          </p:cNvPr>
          <p:cNvSpPr>
            <a:spLocks noGrp="1"/>
          </p:cNvSpPr>
          <p:nvPr>
            <p:ph type="title"/>
          </p:nvPr>
        </p:nvSpPr>
        <p:spPr/>
        <p:txBody>
          <a:bodyPr/>
          <a:lstStyle/>
          <a:p>
            <a:r>
              <a:rPr lang="en" sz="4800" b="0" strike="noStrike" spc="-1" dirty="0">
                <a:solidFill>
                  <a:schemeClr val="lt1"/>
                </a:solidFill>
                <a:ea typeface="Playfair Display"/>
              </a:rPr>
              <a:t>              Portfolio </a:t>
            </a:r>
            <a:r>
              <a:rPr lang="en" spc="-1" dirty="0">
                <a:solidFill>
                  <a:schemeClr val="lt1"/>
                </a:solidFill>
                <a:ea typeface="Playfair Display"/>
              </a:rPr>
              <a:t>D</a:t>
            </a:r>
            <a:r>
              <a:rPr lang="en" sz="4800" b="0" strike="noStrike" spc="-1" dirty="0">
                <a:solidFill>
                  <a:schemeClr val="lt1"/>
                </a:solidFill>
                <a:ea typeface="Playfair Display"/>
              </a:rPr>
              <a:t>iversification</a:t>
            </a:r>
            <a:endParaRPr lang="en-IN" dirty="0"/>
          </a:p>
        </p:txBody>
      </p:sp>
      <p:sp>
        <p:nvSpPr>
          <p:cNvPr id="3" name="TextBox 2">
            <a:extLst>
              <a:ext uri="{FF2B5EF4-FFF2-40B4-BE49-F238E27FC236}">
                <a16:creationId xmlns:a16="http://schemas.microsoft.com/office/drawing/2014/main" id="{3D710D96-507D-F934-2A2F-779585250A06}"/>
              </a:ext>
            </a:extLst>
          </p:cNvPr>
          <p:cNvSpPr txBox="1"/>
          <p:nvPr/>
        </p:nvSpPr>
        <p:spPr>
          <a:xfrm>
            <a:off x="2933307" y="2988297"/>
            <a:ext cx="6325386" cy="2031325"/>
          </a:xfrm>
          <a:prstGeom prst="rect">
            <a:avLst/>
          </a:prstGeom>
          <a:noFill/>
        </p:spPr>
        <p:txBody>
          <a:bodyPr wrap="square" rtlCol="0">
            <a:spAutoFit/>
          </a:bodyPr>
          <a:lstStyle/>
          <a:p>
            <a:pPr algn="just"/>
            <a:r>
              <a:rPr lang="en" sz="1800" b="0" strike="noStrike" spc="-1" dirty="0">
                <a:solidFill>
                  <a:schemeClr val="lt1"/>
                </a:solidFill>
                <a:latin typeface="+mj-lt"/>
                <a:ea typeface="Montserrat"/>
              </a:rPr>
              <a:t>Portfolio diversification is the strategy of allocating investments among different asset classes to optimize risk and return. </a:t>
            </a:r>
          </a:p>
          <a:p>
            <a:pPr algn="just"/>
            <a:endParaRPr lang="en" spc="-1" dirty="0">
              <a:solidFill>
                <a:schemeClr val="lt1"/>
              </a:solidFill>
              <a:latin typeface="+mj-lt"/>
              <a:ea typeface="Montserrat"/>
            </a:endParaRPr>
          </a:p>
          <a:p>
            <a:pPr algn="just"/>
            <a:r>
              <a:rPr lang="en" sz="1800" b="0" strike="noStrike" spc="-1" dirty="0">
                <a:solidFill>
                  <a:schemeClr val="lt1"/>
                </a:solidFill>
                <a:latin typeface="+mj-lt"/>
                <a:ea typeface="Montserrat"/>
              </a:rPr>
              <a:t>This approach helps investors protect against losses in specific areas by balancing their portfolio with gains from other sectors, resulting in more consistent overall performance.</a:t>
            </a:r>
            <a:endParaRPr lang="en-US" sz="1800" b="0" strike="noStrike" spc="-1" dirty="0">
              <a:solidFill>
                <a:srgbClr val="FFFFFF"/>
              </a:solidFill>
              <a:latin typeface="+mj-lt"/>
            </a:endParaRPr>
          </a:p>
          <a:p>
            <a:endParaRPr lang="en-IN" dirty="0"/>
          </a:p>
        </p:txBody>
      </p:sp>
      <p:pic>
        <p:nvPicPr>
          <p:cNvPr id="5" name="Graphic 4" descr="Piggy Bank">
            <a:extLst>
              <a:ext uri="{FF2B5EF4-FFF2-40B4-BE49-F238E27FC236}">
                <a16:creationId xmlns:a16="http://schemas.microsoft.com/office/drawing/2014/main" id="{6F27A227-D456-F1AC-B7ED-C073E221F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9490" y="1804221"/>
            <a:ext cx="1206723" cy="1103442"/>
          </a:xfrm>
          <a:prstGeom prst="rect">
            <a:avLst/>
          </a:prstGeom>
        </p:spPr>
      </p:pic>
    </p:spTree>
    <p:extLst>
      <p:ext uri="{BB962C8B-B14F-4D97-AF65-F5344CB8AC3E}">
        <p14:creationId xmlns:p14="http://schemas.microsoft.com/office/powerpoint/2010/main" val="389342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3D206D7-0138-34CF-3BE8-5A6CAF2CC70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871" r="21871"/>
          <a:stretch>
            <a:fillRect/>
          </a:stretch>
        </p:blipFill>
        <p:spPr>
          <a:xfrm>
            <a:off x="2569281" y="330912"/>
            <a:ext cx="6217440" cy="6217440"/>
          </a:xfrm>
        </p:spPr>
      </p:pic>
      <p:sp>
        <p:nvSpPr>
          <p:cNvPr id="3" name="Title 2">
            <a:extLst>
              <a:ext uri="{FF2B5EF4-FFF2-40B4-BE49-F238E27FC236}">
                <a16:creationId xmlns:a16="http://schemas.microsoft.com/office/drawing/2014/main" id="{DD80E219-0193-EC1D-583D-920BA92BFEA5}"/>
              </a:ext>
            </a:extLst>
          </p:cNvPr>
          <p:cNvSpPr>
            <a:spLocks noGrp="1"/>
          </p:cNvSpPr>
          <p:nvPr>
            <p:ph type="title"/>
          </p:nvPr>
        </p:nvSpPr>
        <p:spPr/>
        <p:txBody>
          <a:bodyPr/>
          <a:lstStyle/>
          <a:p>
            <a:r>
              <a:rPr lang="en" sz="4800" b="0" strike="noStrike" spc="-1" dirty="0">
                <a:solidFill>
                  <a:schemeClr val="lt1"/>
                </a:solidFill>
                <a:ea typeface="Playfair Display"/>
              </a:rPr>
              <a:t>Long-Term </a:t>
            </a:r>
            <a:r>
              <a:rPr lang="en" spc="-1" dirty="0">
                <a:solidFill>
                  <a:schemeClr val="lt1"/>
                </a:solidFill>
                <a:ea typeface="Playfair Display"/>
              </a:rPr>
              <a:t>F</a:t>
            </a:r>
            <a:r>
              <a:rPr lang="en" sz="4800" b="0" strike="noStrike" spc="-1" dirty="0">
                <a:solidFill>
                  <a:schemeClr val="lt1"/>
                </a:solidFill>
                <a:ea typeface="Playfair Display"/>
              </a:rPr>
              <a:t>orecasts</a:t>
            </a:r>
            <a:endParaRPr lang="en-IN" dirty="0"/>
          </a:p>
        </p:txBody>
      </p:sp>
      <p:sp>
        <p:nvSpPr>
          <p:cNvPr id="4" name="Content Placeholder 3">
            <a:extLst>
              <a:ext uri="{FF2B5EF4-FFF2-40B4-BE49-F238E27FC236}">
                <a16:creationId xmlns:a16="http://schemas.microsoft.com/office/drawing/2014/main" id="{F5224E80-BA8E-A060-43EF-57FBB14207D8}"/>
              </a:ext>
            </a:extLst>
          </p:cNvPr>
          <p:cNvSpPr>
            <a:spLocks noGrp="1"/>
          </p:cNvSpPr>
          <p:nvPr>
            <p:ph idx="1"/>
          </p:nvPr>
        </p:nvSpPr>
        <p:spPr/>
        <p:txBody>
          <a:bodyPr>
            <a:normAutofit fontScale="92500" lnSpcReduction="10000"/>
          </a:bodyPr>
          <a:lstStyle/>
          <a:p>
            <a:pPr algn="just"/>
            <a:r>
              <a:rPr lang="en" sz="2000" b="0" strike="noStrike" spc="-1" dirty="0">
                <a:solidFill>
                  <a:schemeClr val="lt1"/>
                </a:solidFill>
                <a:ea typeface="Montserrat"/>
              </a:rPr>
              <a:t>Long-term forecasts are essential for strategic investment planning. Analysts use historical data, economic indicators, and market trends to predict potential future movements and guide investment strategies over an extended period.</a:t>
            </a:r>
            <a:endParaRPr lang="en-US" sz="2000" b="0" strike="noStrike" spc="-1" dirty="0">
              <a:solidFill>
                <a:srgbClr val="FFFFFF"/>
              </a:solidFill>
            </a:endParaRPr>
          </a:p>
          <a:p>
            <a:endParaRPr lang="en-IN" dirty="0"/>
          </a:p>
        </p:txBody>
      </p:sp>
    </p:spTree>
    <p:extLst>
      <p:ext uri="{BB962C8B-B14F-4D97-AF65-F5344CB8AC3E}">
        <p14:creationId xmlns:p14="http://schemas.microsoft.com/office/powerpoint/2010/main" val="177374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E50841-E2DA-CBBA-2593-63C2A38B65FD}"/>
              </a:ext>
            </a:extLst>
          </p:cNvPr>
          <p:cNvSpPr>
            <a:spLocks noGrp="1"/>
          </p:cNvSpPr>
          <p:nvPr>
            <p:ph idx="1"/>
          </p:nvPr>
        </p:nvSpPr>
        <p:spPr/>
        <p:txBody>
          <a:bodyPr>
            <a:normAutofit lnSpcReduction="10000"/>
          </a:bodyPr>
          <a:lstStyle/>
          <a:p>
            <a:pPr marL="0" indent="0">
              <a:buNone/>
            </a:pPr>
            <a:r>
              <a:rPr lang="en-IN" sz="5400" dirty="0"/>
              <a:t>            Share Market Prediction</a:t>
            </a:r>
          </a:p>
          <a:p>
            <a:pPr marL="0" indent="0">
              <a:buNone/>
            </a:pPr>
            <a:endParaRPr lang="en-IN" sz="1800" dirty="0"/>
          </a:p>
          <a:p>
            <a:pPr marL="0" indent="0">
              <a:buNone/>
            </a:pPr>
            <a:r>
              <a:rPr lang="en-IN" sz="1800" dirty="0"/>
              <a:t>                                                    Sub Title : Multi Algorithmic Stock Predictor</a:t>
            </a:r>
          </a:p>
        </p:txBody>
      </p:sp>
      <p:sp>
        <p:nvSpPr>
          <p:cNvPr id="3" name="Title 2">
            <a:extLst>
              <a:ext uri="{FF2B5EF4-FFF2-40B4-BE49-F238E27FC236}">
                <a16:creationId xmlns:a16="http://schemas.microsoft.com/office/drawing/2014/main" id="{CC2C3410-CAAA-5B46-7A15-B96203E318C0}"/>
              </a:ext>
            </a:extLst>
          </p:cNvPr>
          <p:cNvSpPr>
            <a:spLocks noGrp="1"/>
          </p:cNvSpPr>
          <p:nvPr>
            <p:ph type="title"/>
          </p:nvPr>
        </p:nvSpPr>
        <p:spPr>
          <a:xfrm>
            <a:off x="4542795" y="3539767"/>
            <a:ext cx="10452849" cy="910492"/>
          </a:xfrm>
        </p:spPr>
        <p:txBody>
          <a:bodyPr>
            <a:normAutofit/>
          </a:bodyPr>
          <a:lstStyle/>
          <a:p>
            <a:r>
              <a:rPr lang="en-IN" sz="2800" dirty="0"/>
              <a:t>Project Title :</a:t>
            </a:r>
            <a:br>
              <a:rPr lang="en-IN" sz="2800" dirty="0"/>
            </a:br>
            <a:endParaRPr lang="en-IN" sz="2800" dirty="0"/>
          </a:p>
        </p:txBody>
      </p:sp>
      <p:pic>
        <p:nvPicPr>
          <p:cNvPr id="6" name="Picture Placeholder 5">
            <a:extLst>
              <a:ext uri="{FF2B5EF4-FFF2-40B4-BE49-F238E27FC236}">
                <a16:creationId xmlns:a16="http://schemas.microsoft.com/office/drawing/2014/main" id="{20953A8A-539D-4FE5-5933-E6C588EDA35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3783" b="28813"/>
          <a:stretch/>
        </p:blipFill>
        <p:spPr>
          <a:xfrm>
            <a:off x="413824" y="483781"/>
            <a:ext cx="11365992" cy="2834453"/>
          </a:xfrm>
        </p:spPr>
      </p:pic>
    </p:spTree>
    <p:extLst>
      <p:ext uri="{BB962C8B-B14F-4D97-AF65-F5344CB8AC3E}">
        <p14:creationId xmlns:p14="http://schemas.microsoft.com/office/powerpoint/2010/main" val="1830270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15B2CA-679D-CD5C-DF51-52AFE64DCDB1}"/>
              </a:ext>
            </a:extLst>
          </p:cNvPr>
          <p:cNvSpPr>
            <a:spLocks noGrp="1"/>
          </p:cNvSpPr>
          <p:nvPr>
            <p:ph idx="1"/>
          </p:nvPr>
        </p:nvSpPr>
        <p:spPr>
          <a:xfrm>
            <a:off x="932329" y="2031121"/>
            <a:ext cx="7014467" cy="3933150"/>
          </a:xfrm>
        </p:spPr>
        <p:txBody>
          <a:bodyPr/>
          <a:lstStyle/>
          <a:p>
            <a:pPr>
              <a:buFont typeface="Arial" panose="020B0604020202020204" pitchFamily="34" charset="0"/>
              <a:buChar char="•"/>
            </a:pPr>
            <a:r>
              <a:rPr lang="en-US" b="1" dirty="0"/>
              <a:t>What is the project?</a:t>
            </a:r>
            <a:endParaRPr lang="en-US" dirty="0"/>
          </a:p>
          <a:p>
            <a:pPr marL="742950" lvl="1" indent="-285750">
              <a:buFont typeface="Arial" panose="020B0604020202020204" pitchFamily="34" charset="0"/>
              <a:buChar char="•"/>
            </a:pPr>
            <a:r>
              <a:rPr lang="en-US" dirty="0"/>
              <a:t>A stock price prediction system using multiple machine learning algorithms.</a:t>
            </a:r>
          </a:p>
          <a:p>
            <a:pPr>
              <a:buFont typeface="Arial" panose="020B0604020202020204" pitchFamily="34" charset="0"/>
              <a:buChar char="•"/>
            </a:pPr>
            <a:r>
              <a:rPr lang="en-US" b="1" dirty="0"/>
              <a:t>Purpose:</a:t>
            </a:r>
            <a:endParaRPr lang="en-US" dirty="0"/>
          </a:p>
          <a:p>
            <a:pPr marL="742950" lvl="1" indent="-285750">
              <a:buFont typeface="Arial" panose="020B0604020202020204" pitchFamily="34" charset="0"/>
              <a:buChar char="•"/>
            </a:pPr>
            <a:r>
              <a:rPr lang="en-US" dirty="0"/>
              <a:t>Help traders &amp; investors make </a:t>
            </a:r>
            <a:r>
              <a:rPr lang="en-US" b="1" dirty="0"/>
              <a:t>data-driven decisions.</a:t>
            </a:r>
            <a:endParaRPr lang="en-US" dirty="0"/>
          </a:p>
          <a:p>
            <a:pPr marL="742950" lvl="1" indent="-285750">
              <a:buFont typeface="Arial" panose="020B0604020202020204" pitchFamily="34" charset="0"/>
              <a:buChar char="•"/>
            </a:pPr>
            <a:r>
              <a:rPr lang="en-US" dirty="0"/>
              <a:t>Combine </a:t>
            </a:r>
            <a:r>
              <a:rPr lang="en-US" b="1" dirty="0"/>
              <a:t>technical analysis, news sentiment, and AI predictions.</a:t>
            </a:r>
            <a:endParaRPr lang="en-US" dirty="0"/>
          </a:p>
          <a:p>
            <a:pPr marL="0" indent="0">
              <a:buNone/>
            </a:pPr>
            <a:endParaRPr lang="en-IN" dirty="0"/>
          </a:p>
        </p:txBody>
      </p:sp>
      <p:sp>
        <p:nvSpPr>
          <p:cNvPr id="3" name="Title 2">
            <a:extLst>
              <a:ext uri="{FF2B5EF4-FFF2-40B4-BE49-F238E27FC236}">
                <a16:creationId xmlns:a16="http://schemas.microsoft.com/office/drawing/2014/main" id="{41CFE2BB-D6CF-DBD8-EB24-640873B27020}"/>
              </a:ext>
            </a:extLst>
          </p:cNvPr>
          <p:cNvSpPr>
            <a:spLocks noGrp="1"/>
          </p:cNvSpPr>
          <p:nvPr>
            <p:ph type="title"/>
          </p:nvPr>
        </p:nvSpPr>
        <p:spPr/>
        <p:txBody>
          <a:bodyPr/>
          <a:lstStyle/>
          <a:p>
            <a:r>
              <a:rPr lang="en-IN" dirty="0"/>
              <a:t>Introduction </a:t>
            </a:r>
          </a:p>
        </p:txBody>
      </p:sp>
      <p:graphicFrame>
        <p:nvGraphicFramePr>
          <p:cNvPr id="6" name="Chart 5">
            <a:extLst>
              <a:ext uri="{FF2B5EF4-FFF2-40B4-BE49-F238E27FC236}">
                <a16:creationId xmlns:a16="http://schemas.microsoft.com/office/drawing/2014/main" id="{F785A0EB-FE20-2AA2-B8F0-3EE043F3252B}"/>
              </a:ext>
            </a:extLst>
          </p:cNvPr>
          <p:cNvGraphicFramePr/>
          <p:nvPr>
            <p:extLst>
              <p:ext uri="{D42A27DB-BD31-4B8C-83A1-F6EECF244321}">
                <p14:modId xmlns:p14="http://schemas.microsoft.com/office/powerpoint/2010/main" val="1703271872"/>
              </p:ext>
            </p:extLst>
          </p:nvPr>
        </p:nvGraphicFramePr>
        <p:xfrm>
          <a:off x="8097624" y="3535052"/>
          <a:ext cx="3287553" cy="25358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475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935F23-17E6-BBFD-7396-A9AEA05E0BEC}"/>
              </a:ext>
            </a:extLst>
          </p:cNvPr>
          <p:cNvSpPr>
            <a:spLocks noGrp="1"/>
          </p:cNvSpPr>
          <p:nvPr>
            <p:ph idx="1"/>
          </p:nvPr>
        </p:nvSpPr>
        <p:spPr>
          <a:xfrm>
            <a:off x="932329" y="2031121"/>
            <a:ext cx="6863638" cy="3933150"/>
          </a:xfrm>
        </p:spPr>
        <p:txBody>
          <a:bodyPr/>
          <a:lstStyle/>
          <a:p>
            <a:r>
              <a:rPr lang="en-US" dirty="0"/>
              <a:t> Challenges in Stock Trading:</a:t>
            </a:r>
            <a:br>
              <a:rPr lang="en-US" dirty="0"/>
            </a:br>
            <a:r>
              <a:rPr lang="en-US" dirty="0"/>
              <a:t>          </a:t>
            </a:r>
            <a:r>
              <a:rPr lang="en-US" sz="5400" dirty="0"/>
              <a:t>.</a:t>
            </a:r>
            <a:r>
              <a:rPr lang="en-US" dirty="0"/>
              <a:t>Highly volatile and unpredictable market.</a:t>
            </a:r>
            <a:br>
              <a:rPr lang="en-US" dirty="0"/>
            </a:br>
            <a:r>
              <a:rPr lang="en-US" dirty="0"/>
              <a:t>          </a:t>
            </a:r>
            <a:r>
              <a:rPr lang="en-US" sz="4800" dirty="0"/>
              <a:t>.</a:t>
            </a:r>
            <a:r>
              <a:rPr lang="en-US" dirty="0"/>
              <a:t>Traditional analysis methods are often subjective and slow.</a:t>
            </a:r>
            <a:br>
              <a:rPr lang="en-US" dirty="0"/>
            </a:br>
            <a:r>
              <a:rPr lang="en-US" dirty="0"/>
              <a:t>           </a:t>
            </a:r>
            <a:r>
              <a:rPr lang="en-US" sz="4800" dirty="0"/>
              <a:t>.</a:t>
            </a:r>
            <a:r>
              <a:rPr lang="en-US" dirty="0"/>
              <a:t>Need for real-time data-driven insights.</a:t>
            </a:r>
          </a:p>
          <a:p>
            <a:pPr algn="just"/>
            <a:r>
              <a:rPr lang="en-US" dirty="0"/>
              <a:t>Solution: A machine learning-based stock predictor that integrates multiple models &amp; data sources.</a:t>
            </a:r>
          </a:p>
          <a:p>
            <a:pPr marL="0" indent="0">
              <a:buNone/>
            </a:pPr>
            <a:endParaRPr lang="en-IN" dirty="0"/>
          </a:p>
        </p:txBody>
      </p:sp>
      <p:sp>
        <p:nvSpPr>
          <p:cNvPr id="3" name="Title 2">
            <a:extLst>
              <a:ext uri="{FF2B5EF4-FFF2-40B4-BE49-F238E27FC236}">
                <a16:creationId xmlns:a16="http://schemas.microsoft.com/office/drawing/2014/main" id="{C0677B3F-C8E0-F6C1-2F0B-095B3CE44FEE}"/>
              </a:ext>
            </a:extLst>
          </p:cNvPr>
          <p:cNvSpPr>
            <a:spLocks noGrp="1"/>
          </p:cNvSpPr>
          <p:nvPr>
            <p:ph type="title"/>
          </p:nvPr>
        </p:nvSpPr>
        <p:spPr/>
        <p:txBody>
          <a:bodyPr/>
          <a:lstStyle/>
          <a:p>
            <a:r>
              <a:rPr lang="en-IN" dirty="0"/>
              <a:t>Problem Statement</a:t>
            </a:r>
          </a:p>
        </p:txBody>
      </p:sp>
      <p:pic>
        <p:nvPicPr>
          <p:cNvPr id="7" name="Graphic 6" descr="Maze">
            <a:extLst>
              <a:ext uri="{FF2B5EF4-FFF2-40B4-BE49-F238E27FC236}">
                <a16:creationId xmlns:a16="http://schemas.microsoft.com/office/drawing/2014/main" id="{2EDF6378-C7DE-DE57-AF68-37F2447325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7794" y="3095920"/>
            <a:ext cx="3156408" cy="3156408"/>
          </a:xfrm>
          <a:prstGeom prst="rect">
            <a:avLst/>
          </a:prstGeom>
        </p:spPr>
      </p:pic>
    </p:spTree>
    <p:extLst>
      <p:ext uri="{BB962C8B-B14F-4D97-AF65-F5344CB8AC3E}">
        <p14:creationId xmlns:p14="http://schemas.microsoft.com/office/powerpoint/2010/main" val="295002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6F81C-50E5-78BB-3643-E1423DE53330}"/>
              </a:ext>
            </a:extLst>
          </p:cNvPr>
          <p:cNvSpPr>
            <a:spLocks noGrp="1"/>
          </p:cNvSpPr>
          <p:nvPr>
            <p:ph idx="1"/>
          </p:nvPr>
        </p:nvSpPr>
        <p:spPr/>
        <p:txBody>
          <a:bodyPr/>
          <a:lstStyle/>
          <a:p>
            <a:pPr>
              <a:buFont typeface="Wingdings" panose="05000000000000000000" pitchFamily="2" charset="2"/>
              <a:buChar char="ü"/>
            </a:pPr>
            <a:r>
              <a:rPr lang="en-IN" dirty="0"/>
              <a:t>Ensemble predictions from multiple ML models.</a:t>
            </a:r>
            <a:br>
              <a:rPr lang="en-IN" dirty="0"/>
            </a:br>
            <a:endParaRPr lang="en-IN" dirty="0"/>
          </a:p>
          <a:p>
            <a:pPr>
              <a:buFont typeface="Wingdings" panose="05000000000000000000" pitchFamily="2" charset="2"/>
              <a:buChar char="ü"/>
            </a:pPr>
            <a:r>
              <a:rPr lang="en-IN" dirty="0"/>
              <a:t>Live stock data integration.</a:t>
            </a:r>
            <a:br>
              <a:rPr lang="en-IN" dirty="0"/>
            </a:br>
            <a:endParaRPr lang="en-IN" dirty="0"/>
          </a:p>
          <a:p>
            <a:pPr>
              <a:buFont typeface="Wingdings" panose="05000000000000000000" pitchFamily="2" charset="2"/>
              <a:buChar char="ü"/>
            </a:pPr>
            <a:r>
              <a:rPr lang="en-IN" dirty="0"/>
              <a:t>News sentiment analysis to gauge market trends.</a:t>
            </a:r>
            <a:br>
              <a:rPr lang="en-IN" dirty="0"/>
            </a:br>
            <a:endParaRPr lang="en-IN" dirty="0"/>
          </a:p>
          <a:p>
            <a:pPr>
              <a:buFont typeface="Wingdings" panose="05000000000000000000" pitchFamily="2" charset="2"/>
              <a:buChar char="ü"/>
            </a:pPr>
            <a:r>
              <a:rPr lang="en-IN" dirty="0"/>
              <a:t>Risk assessment &amp; confidence scoring.</a:t>
            </a:r>
          </a:p>
          <a:p>
            <a:endParaRPr lang="en-IN" dirty="0"/>
          </a:p>
        </p:txBody>
      </p:sp>
      <p:sp>
        <p:nvSpPr>
          <p:cNvPr id="3" name="Title 2">
            <a:extLst>
              <a:ext uri="{FF2B5EF4-FFF2-40B4-BE49-F238E27FC236}">
                <a16:creationId xmlns:a16="http://schemas.microsoft.com/office/drawing/2014/main" id="{AA8DB68F-37D2-97A0-A639-3FDD7C0BAFD3}"/>
              </a:ext>
            </a:extLst>
          </p:cNvPr>
          <p:cNvSpPr>
            <a:spLocks noGrp="1"/>
          </p:cNvSpPr>
          <p:nvPr>
            <p:ph type="title"/>
          </p:nvPr>
        </p:nvSpPr>
        <p:spPr/>
        <p:txBody>
          <a:bodyPr/>
          <a:lstStyle/>
          <a:p>
            <a:r>
              <a:rPr lang="en-IN" dirty="0"/>
              <a:t>Features &amp; Capabilities</a:t>
            </a:r>
          </a:p>
        </p:txBody>
      </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77074792-9CA6-F712-54B8-467EFB8B9F76}"/>
                  </a:ext>
                </a:extLst>
              </p:cNvPr>
              <p:cNvGraphicFramePr>
                <a:graphicFrameLocks noChangeAspect="1"/>
              </p:cNvGraphicFramePr>
              <p:nvPr>
                <p:extLst>
                  <p:ext uri="{D42A27DB-BD31-4B8C-83A1-F6EECF244321}">
                    <p14:modId xmlns:p14="http://schemas.microsoft.com/office/powerpoint/2010/main" val="3227995317"/>
                  </p:ext>
                </p:extLst>
              </p:nvPr>
            </p:nvGraphicFramePr>
            <p:xfrm rot="5400000">
              <a:off x="7192651" y="3429000"/>
              <a:ext cx="3775287" cy="2040861"/>
            </p:xfrm>
            <a:graphic>
              <a:graphicData uri="http://schemas.microsoft.com/office/drawing/2017/model3d">
                <am3d:model3d r:embed="rId2">
                  <am3d:spPr>
                    <a:xfrm rot="5400000">
                      <a:off x="0" y="0"/>
                      <a:ext cx="3775287" cy="2040861"/>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20400000"/>
                    <am3d:postTrans dx="0" dy="0" dz="0"/>
                  </am3d:trans>
                  <am3d:raster rName="Office3DRenderer" rVer="16.0.8326">
                    <am3d:blip r:embed="rId3"/>
                  </am3d:raster>
                  <am3d:objViewport viewportSz="4253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77074792-9CA6-F712-54B8-467EFB8B9F76}"/>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7192651" y="3429000"/>
                <a:ext cx="3775287" cy="2040861"/>
              </a:xfrm>
              <a:prstGeom prst="rect">
                <a:avLst/>
              </a:prstGeom>
            </p:spPr>
          </p:pic>
        </mc:Fallback>
      </mc:AlternateContent>
    </p:spTree>
    <p:extLst>
      <p:ext uri="{BB962C8B-B14F-4D97-AF65-F5344CB8AC3E}">
        <p14:creationId xmlns:p14="http://schemas.microsoft.com/office/powerpoint/2010/main" val="425399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a:xfrm>
            <a:off x="7958108" y="1957889"/>
            <a:ext cx="3815484" cy="2208758"/>
          </a:xfrm>
        </p:spPr>
        <p:txBody>
          <a:bodyPr>
            <a:normAutofit fontScale="90000"/>
          </a:bodyPr>
          <a:lstStyle/>
          <a:p>
            <a:pPr>
              <a:buClr>
                <a:schemeClr val="bg1"/>
              </a:buClr>
            </a:pPr>
            <a:r>
              <a:rPr lang="en-IN" dirty="0"/>
              <a:t>Importance of Stock Prediction</a:t>
            </a:r>
            <a:br>
              <a:rPr lang="en-IN" sz="2000" dirty="0"/>
            </a:br>
            <a:br>
              <a:rPr lang="en-US" sz="2000" dirty="0"/>
            </a:br>
            <a:br>
              <a:rPr lang="en-US" sz="2000" dirty="0"/>
            </a:br>
            <a:endParaRPr lang="en-US" sz="1900" dirty="0"/>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p:txBody>
          <a:bodyPr/>
          <a:lstStyle/>
          <a:p>
            <a:pPr marL="0" indent="0">
              <a:buNone/>
            </a:pPr>
            <a:r>
              <a:rPr lang="en-US" sz="2000" b="1" dirty="0">
                <a:solidFill>
                  <a:srgbClr val="D7E5D8"/>
                </a:solidFill>
                <a:ea typeface="Syne Extra Bold" pitchFamily="34" charset="-122"/>
                <a:cs typeface="Syne Extra Bold" pitchFamily="34" charset="-120"/>
              </a:rPr>
              <a:t>1. Maximize Returns</a:t>
            </a:r>
            <a:br>
              <a:rPr lang="en-US" sz="2000" b="1" dirty="0">
                <a:solidFill>
                  <a:srgbClr val="D7E5D8"/>
                </a:solidFill>
                <a:ea typeface="Syne Extra Bold" pitchFamily="34" charset="-122"/>
                <a:cs typeface="Syne Extra Bold" pitchFamily="34" charset="-120"/>
              </a:rPr>
            </a:br>
            <a:br>
              <a:rPr lang="en-US" sz="2000" b="1" dirty="0">
                <a:solidFill>
                  <a:srgbClr val="D7E5D8"/>
                </a:solidFill>
                <a:ea typeface="Syne Extra Bold" pitchFamily="34" charset="-122"/>
                <a:cs typeface="Syne Extra Bold" pitchFamily="34" charset="-120"/>
              </a:rPr>
            </a:br>
            <a:r>
              <a:rPr lang="en-US" sz="2000" b="1" dirty="0">
                <a:solidFill>
                  <a:srgbClr val="D7E5D8"/>
                </a:solidFill>
                <a:ea typeface="Syne Extra Bold" pitchFamily="34" charset="-122"/>
                <a:cs typeface="Syne Extra Bold" pitchFamily="34" charset="-120"/>
              </a:rPr>
              <a:t>2. Risk Management</a:t>
            </a:r>
            <a:br>
              <a:rPr lang="en-US" sz="2000" b="1" dirty="0">
                <a:solidFill>
                  <a:srgbClr val="D7E5D8"/>
                </a:solidFill>
                <a:ea typeface="Syne Extra Bold" pitchFamily="34" charset="-122"/>
                <a:cs typeface="Syne Extra Bold" pitchFamily="34" charset="-120"/>
              </a:rPr>
            </a:br>
            <a:br>
              <a:rPr lang="en-US" sz="2000" b="1" dirty="0">
                <a:solidFill>
                  <a:srgbClr val="D7E5D8"/>
                </a:solidFill>
                <a:ea typeface="Syne Extra Bold" pitchFamily="34" charset="-122"/>
                <a:cs typeface="Syne Extra Bold" pitchFamily="34" charset="-120"/>
              </a:rPr>
            </a:br>
            <a:br>
              <a:rPr lang="en-US" sz="2000" dirty="0"/>
            </a:br>
            <a:endParaRPr lang="en-US" dirty="0"/>
          </a:p>
        </p:txBody>
      </p:sp>
      <p:pic>
        <p:nvPicPr>
          <p:cNvPr id="13" name="Picture Placeholder 12">
            <a:extLst>
              <a:ext uri="{FF2B5EF4-FFF2-40B4-BE49-F238E27FC236}">
                <a16:creationId xmlns:a16="http://schemas.microsoft.com/office/drawing/2014/main" id="{7099338A-27F5-13C8-0EED-7505CF0099E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864" r="21864"/>
          <a:stretch>
            <a:fillRect/>
          </a:stretch>
        </p:blipFill>
        <p:spPr/>
      </p:pic>
    </p:spTree>
    <p:extLst>
      <p:ext uri="{BB962C8B-B14F-4D97-AF65-F5344CB8AC3E}">
        <p14:creationId xmlns:p14="http://schemas.microsoft.com/office/powerpoint/2010/main" val="1283988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5800C7-9A74-3822-559D-51FB9B07612F}"/>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4545" r="-876"/>
          <a:stretch/>
        </p:blipFill>
        <p:spPr>
          <a:xfrm>
            <a:off x="-1" y="0"/>
            <a:ext cx="6361472" cy="6864485"/>
          </a:xfrm>
        </p:spPr>
      </p:pic>
      <p:sp>
        <p:nvSpPr>
          <p:cNvPr id="3" name="Title 2">
            <a:extLst>
              <a:ext uri="{FF2B5EF4-FFF2-40B4-BE49-F238E27FC236}">
                <a16:creationId xmlns:a16="http://schemas.microsoft.com/office/drawing/2014/main" id="{82A846C9-796D-E856-F13C-6E00CF9D6E49}"/>
              </a:ext>
            </a:extLst>
          </p:cNvPr>
          <p:cNvSpPr>
            <a:spLocks noGrp="1"/>
          </p:cNvSpPr>
          <p:nvPr>
            <p:ph type="title"/>
          </p:nvPr>
        </p:nvSpPr>
        <p:spPr>
          <a:xfrm>
            <a:off x="4867041" y="2544049"/>
            <a:ext cx="2988860" cy="1769902"/>
          </a:xfrm>
        </p:spPr>
        <p:txBody>
          <a:bodyPr>
            <a:normAutofit fontScale="90000"/>
          </a:bodyPr>
          <a:lstStyle/>
          <a:p>
            <a:pPr algn="l"/>
            <a:r>
              <a:rPr lang="en-US" dirty="0"/>
              <a:t>Why Machine Learning Instead of Traditional Methods?</a:t>
            </a:r>
            <a:endParaRPr lang="en-IN" dirty="0"/>
          </a:p>
        </p:txBody>
      </p:sp>
      <p:sp>
        <p:nvSpPr>
          <p:cNvPr id="4" name="Text Placeholder 3">
            <a:extLst>
              <a:ext uri="{FF2B5EF4-FFF2-40B4-BE49-F238E27FC236}">
                <a16:creationId xmlns:a16="http://schemas.microsoft.com/office/drawing/2014/main" id="{7D4069FA-683C-384D-94DE-E676CE0C4F67}"/>
              </a:ext>
            </a:extLst>
          </p:cNvPr>
          <p:cNvSpPr>
            <a:spLocks noGrp="1"/>
          </p:cNvSpPr>
          <p:nvPr>
            <p:ph type="body" sz="quarter" idx="14"/>
          </p:nvPr>
        </p:nvSpPr>
        <p:spPr>
          <a:xfrm>
            <a:off x="7855834" y="1545996"/>
            <a:ext cx="3304279" cy="3217524"/>
          </a:xfrm>
        </p:spPr>
        <p:txBody>
          <a:bodyPr>
            <a:normAutofit lnSpcReduction="10000"/>
          </a:bodyPr>
          <a:lstStyle/>
          <a:p>
            <a:r>
              <a:rPr lang="en-US" dirty="0"/>
              <a:t>Captures non-linear patterns in stock prices.</a:t>
            </a:r>
            <a:br>
              <a:rPr lang="en-US" dirty="0"/>
            </a:br>
            <a:endParaRPr lang="en-US" dirty="0"/>
          </a:p>
          <a:p>
            <a:r>
              <a:rPr lang="en-US" dirty="0"/>
              <a:t> Learns from historical data and adapts to new trends.</a:t>
            </a:r>
            <a:br>
              <a:rPr lang="en-US" dirty="0"/>
            </a:br>
            <a:endParaRPr lang="en-US" dirty="0"/>
          </a:p>
          <a:p>
            <a:r>
              <a:rPr lang="en-US" dirty="0"/>
              <a:t>Analyzes multiple factors. (price, volume, news, indicators)</a:t>
            </a:r>
            <a:br>
              <a:rPr lang="en-US" dirty="0"/>
            </a:br>
            <a:endParaRPr lang="en-US" dirty="0"/>
          </a:p>
          <a:p>
            <a:r>
              <a:rPr lang="en-US" dirty="0"/>
              <a:t>Provides confidence scores &amp; risk assessments.</a:t>
            </a:r>
            <a:endParaRPr lang="en-IN" dirty="0"/>
          </a:p>
        </p:txBody>
      </p:sp>
    </p:spTree>
    <p:extLst>
      <p:ext uri="{BB962C8B-B14F-4D97-AF65-F5344CB8AC3E}">
        <p14:creationId xmlns:p14="http://schemas.microsoft.com/office/powerpoint/2010/main" val="3376222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3B1A486-9DB7-65C5-64CC-5A926E76107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48" r="16648"/>
          <a:stretch>
            <a:fillRect/>
          </a:stretch>
        </p:blipFill>
        <p:spPr>
          <a:xfrm>
            <a:off x="444819" y="597553"/>
            <a:ext cx="6063915" cy="6063915"/>
          </a:xfrm>
        </p:spPr>
      </p:pic>
      <p:sp>
        <p:nvSpPr>
          <p:cNvPr id="3" name="Title 2">
            <a:extLst>
              <a:ext uri="{FF2B5EF4-FFF2-40B4-BE49-F238E27FC236}">
                <a16:creationId xmlns:a16="http://schemas.microsoft.com/office/drawing/2014/main" id="{43900802-E622-F00B-D7F6-0D51CA560D6B}"/>
              </a:ext>
            </a:extLst>
          </p:cNvPr>
          <p:cNvSpPr>
            <a:spLocks noGrp="1"/>
          </p:cNvSpPr>
          <p:nvPr>
            <p:ph type="title"/>
          </p:nvPr>
        </p:nvSpPr>
        <p:spPr>
          <a:xfrm>
            <a:off x="6396227" y="1543282"/>
            <a:ext cx="4845068" cy="1858617"/>
          </a:xfrm>
        </p:spPr>
        <p:txBody>
          <a:bodyPr/>
          <a:lstStyle/>
          <a:p>
            <a:pPr algn="ctr"/>
            <a:r>
              <a:rPr lang="en-IN" dirty="0"/>
              <a:t>Technology Stack &amp; Architecture</a:t>
            </a:r>
          </a:p>
        </p:txBody>
      </p:sp>
      <p:sp>
        <p:nvSpPr>
          <p:cNvPr id="4" name="Content Placeholder 3">
            <a:extLst>
              <a:ext uri="{FF2B5EF4-FFF2-40B4-BE49-F238E27FC236}">
                <a16:creationId xmlns:a16="http://schemas.microsoft.com/office/drawing/2014/main" id="{26DC9B4A-F10F-2613-222D-A615423EA1A0}"/>
              </a:ext>
            </a:extLst>
          </p:cNvPr>
          <p:cNvSpPr>
            <a:spLocks noGrp="1"/>
          </p:cNvSpPr>
          <p:nvPr>
            <p:ph idx="1"/>
          </p:nvPr>
        </p:nvSpPr>
        <p:spPr>
          <a:xfrm>
            <a:off x="6508734" y="3401899"/>
            <a:ext cx="5378466" cy="2923487"/>
          </a:xfrm>
        </p:spPr>
        <p:txBody>
          <a:bodyPr>
            <a:normAutofit fontScale="92500" lnSpcReduction="20000"/>
          </a:bodyPr>
          <a:lstStyle/>
          <a:p>
            <a:pPr algn="just"/>
            <a:r>
              <a:rPr lang="en-IN" dirty="0">
                <a:solidFill>
                  <a:schemeClr val="tx1"/>
                </a:solidFill>
                <a:latin typeface="+mn-lt"/>
              </a:rPr>
              <a:t>Frontend: Built with Streamlit for an interactive web interface with real-time stock visualizations.</a:t>
            </a:r>
          </a:p>
          <a:p>
            <a:r>
              <a:rPr lang="en-IN" dirty="0">
                <a:solidFill>
                  <a:schemeClr val="tx1"/>
                </a:solidFill>
                <a:latin typeface="+mn-lt"/>
              </a:rPr>
              <a:t>Backend: Uses Python </a:t>
            </a:r>
          </a:p>
          <a:p>
            <a:r>
              <a:rPr lang="en-IN" dirty="0">
                <a:solidFill>
                  <a:schemeClr val="tx1"/>
                </a:solidFill>
                <a:latin typeface="+mn-lt"/>
              </a:rPr>
              <a:t>Data Fetching:</a:t>
            </a:r>
          </a:p>
          <a:p>
            <a:pPr marL="0" indent="0">
              <a:buNone/>
            </a:pPr>
            <a:r>
              <a:rPr lang="en-IN" dirty="0">
                <a:solidFill>
                  <a:schemeClr val="tx1"/>
                </a:solidFill>
                <a:latin typeface="+mn-lt"/>
              </a:rPr>
              <a:t>    * Stock data from Yahoo Finance. (yfinance)</a:t>
            </a:r>
          </a:p>
          <a:p>
            <a:pPr marL="0" indent="0">
              <a:buNone/>
            </a:pPr>
            <a:r>
              <a:rPr lang="en-IN" dirty="0">
                <a:solidFill>
                  <a:schemeClr val="tx1"/>
                </a:solidFill>
                <a:latin typeface="+mn-lt"/>
              </a:rPr>
              <a:t>    * News sentiment from NewsAPI, NLTK, TextBlob.</a:t>
            </a:r>
          </a:p>
          <a:p>
            <a:pPr algn="just"/>
            <a:r>
              <a:rPr lang="en-IN" dirty="0">
                <a:solidFill>
                  <a:schemeClr val="tx1"/>
                </a:solidFill>
                <a:latin typeface="+mn-lt"/>
              </a:rPr>
              <a:t>Framework: Streamlit enables seamless integration of data, models, and visualizations.</a:t>
            </a:r>
          </a:p>
          <a:p>
            <a:endParaRPr lang="en-IN" dirty="0"/>
          </a:p>
        </p:txBody>
      </p:sp>
    </p:spTree>
    <p:extLst>
      <p:ext uri="{BB962C8B-B14F-4D97-AF65-F5344CB8AC3E}">
        <p14:creationId xmlns:p14="http://schemas.microsoft.com/office/powerpoint/2010/main" val="1766303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926E352-6716-F33E-6053-652363EE263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105" r="-9706"/>
          <a:stretch/>
        </p:blipFill>
        <p:spPr>
          <a:xfrm>
            <a:off x="-1" y="0"/>
            <a:ext cx="5123378" cy="6864485"/>
          </a:xfrm>
        </p:spPr>
      </p:pic>
      <p:sp>
        <p:nvSpPr>
          <p:cNvPr id="2" name="Title 1">
            <a:extLst>
              <a:ext uri="{FF2B5EF4-FFF2-40B4-BE49-F238E27FC236}">
                <a16:creationId xmlns:a16="http://schemas.microsoft.com/office/drawing/2014/main" id="{2ADE7FD8-ED1B-0067-E62D-D74E26C72704}"/>
              </a:ext>
            </a:extLst>
          </p:cNvPr>
          <p:cNvSpPr>
            <a:spLocks noGrp="1"/>
          </p:cNvSpPr>
          <p:nvPr>
            <p:ph type="title"/>
          </p:nvPr>
        </p:nvSpPr>
        <p:spPr/>
        <p:txBody>
          <a:bodyPr>
            <a:normAutofit/>
          </a:bodyPr>
          <a:lstStyle/>
          <a:p>
            <a:r>
              <a:rPr lang="en-IN" dirty="0"/>
              <a:t>Algorithms Used</a:t>
            </a:r>
          </a:p>
        </p:txBody>
      </p:sp>
      <p:sp>
        <p:nvSpPr>
          <p:cNvPr id="3" name="Text Placeholder 2">
            <a:extLst>
              <a:ext uri="{FF2B5EF4-FFF2-40B4-BE49-F238E27FC236}">
                <a16:creationId xmlns:a16="http://schemas.microsoft.com/office/drawing/2014/main" id="{7CD5F99C-A861-9ABC-2C58-D7136DCA135D}"/>
              </a:ext>
            </a:extLst>
          </p:cNvPr>
          <p:cNvSpPr>
            <a:spLocks noGrp="1"/>
          </p:cNvSpPr>
          <p:nvPr>
            <p:ph type="body" sz="quarter" idx="14"/>
          </p:nvPr>
        </p:nvSpPr>
        <p:spPr>
          <a:xfrm>
            <a:off x="8218426" y="480767"/>
            <a:ext cx="3304279" cy="5750351"/>
          </a:xfrm>
        </p:spPr>
        <p:txBody>
          <a:bodyPr>
            <a:normAutofit lnSpcReduction="10000"/>
          </a:bodyPr>
          <a:lstStyle/>
          <a:p>
            <a:pPr marL="342900" indent="-342900">
              <a:buFont typeface="Arial" panose="020B0604020202020204" pitchFamily="34" charset="0"/>
              <a:buChar char="•"/>
            </a:pPr>
            <a:r>
              <a:rPr lang="en-IN" dirty="0"/>
              <a:t>Linear Regression </a:t>
            </a:r>
          </a:p>
          <a:p>
            <a:pPr marL="342900" indent="-342900">
              <a:buFont typeface="Arial" panose="020B0604020202020204" pitchFamily="34" charset="0"/>
              <a:buChar char="•"/>
            </a:pPr>
            <a:r>
              <a:rPr lang="en-IN" dirty="0"/>
              <a:t> Random Forest </a:t>
            </a:r>
            <a:br>
              <a:rPr lang="en-IN" dirty="0"/>
            </a:br>
            <a:r>
              <a:rPr lang="en-IN" dirty="0"/>
              <a:t> </a:t>
            </a:r>
          </a:p>
          <a:p>
            <a:pPr marL="342900" indent="-342900">
              <a:buFont typeface="Arial" panose="020B0604020202020204" pitchFamily="34" charset="0"/>
              <a:buChar char="•"/>
            </a:pPr>
            <a:r>
              <a:rPr lang="en-IN" dirty="0"/>
              <a:t>XGBoost</a:t>
            </a:r>
            <a:br>
              <a:rPr lang="en-IN" dirty="0"/>
            </a:br>
            <a:endParaRPr lang="en-IN" dirty="0"/>
          </a:p>
          <a:p>
            <a:pPr marL="342900" indent="-342900">
              <a:buFont typeface="Arial" panose="020B0604020202020204" pitchFamily="34" charset="0"/>
              <a:buChar char="•"/>
            </a:pPr>
            <a:r>
              <a:rPr lang="en-IN" dirty="0"/>
              <a:t>LSTM</a:t>
            </a:r>
            <a:br>
              <a:rPr lang="en-IN" dirty="0"/>
            </a:br>
            <a:endParaRPr lang="en-IN" dirty="0"/>
          </a:p>
          <a:p>
            <a:pPr marL="342900" indent="-342900">
              <a:buFont typeface="Arial" panose="020B0604020202020204" pitchFamily="34" charset="0"/>
              <a:buChar char="•"/>
            </a:pPr>
            <a:r>
              <a:rPr lang="en-IN" dirty="0"/>
              <a:t> SVR </a:t>
            </a:r>
            <a:br>
              <a:rPr lang="en-IN" dirty="0"/>
            </a:br>
            <a:endParaRPr lang="en-IN" dirty="0"/>
          </a:p>
          <a:p>
            <a:pPr marL="342900" indent="-342900">
              <a:buFont typeface="Arial" panose="020B0604020202020204" pitchFamily="34" charset="0"/>
              <a:buChar char="•"/>
            </a:pPr>
            <a:r>
              <a:rPr lang="en-IN" dirty="0"/>
              <a:t>ARIMA </a:t>
            </a:r>
            <a:br>
              <a:rPr lang="en-IN" dirty="0"/>
            </a:br>
            <a:endParaRPr lang="en-IN" dirty="0"/>
          </a:p>
          <a:p>
            <a:pPr marL="342900" indent="-342900">
              <a:buFont typeface="Arial" panose="020B0604020202020204" pitchFamily="34" charset="0"/>
              <a:buChar char="•"/>
            </a:pPr>
            <a:r>
              <a:rPr lang="en-IN" dirty="0"/>
              <a:t> Prophet </a:t>
            </a:r>
            <a:br>
              <a:rPr lang="en-IN" dirty="0"/>
            </a:br>
            <a:endParaRPr lang="en-IN" dirty="0"/>
          </a:p>
          <a:p>
            <a:pPr marL="342900" indent="-342900">
              <a:buFont typeface="Arial" panose="020B0604020202020204" pitchFamily="34" charset="0"/>
              <a:buChar char="•"/>
            </a:pPr>
            <a:r>
              <a:rPr lang="en-IN" dirty="0"/>
              <a:t> GARCH </a:t>
            </a:r>
            <a:br>
              <a:rPr lang="en-IN" dirty="0"/>
            </a:br>
            <a:endParaRPr lang="en-IN" dirty="0"/>
          </a:p>
          <a:p>
            <a:pPr marL="342900" indent="-342900">
              <a:buFont typeface="Arial" panose="020B0604020202020204" pitchFamily="34" charset="0"/>
              <a:buChar char="•"/>
            </a:pPr>
            <a:r>
              <a:rPr lang="en-IN" dirty="0"/>
              <a:t> Sentiment Analysis (TextBlob, NLTK) </a:t>
            </a:r>
          </a:p>
        </p:txBody>
      </p:sp>
    </p:spTree>
    <p:extLst>
      <p:ext uri="{BB962C8B-B14F-4D97-AF65-F5344CB8AC3E}">
        <p14:creationId xmlns:p14="http://schemas.microsoft.com/office/powerpoint/2010/main" val="310953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2F62B72-2C24-373D-CBD8-CE8F3A789EB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038" b="20038"/>
          <a:stretch>
            <a:fillRect/>
          </a:stretch>
        </p:blipFill>
        <p:spPr/>
      </p:pic>
      <p:sp>
        <p:nvSpPr>
          <p:cNvPr id="3" name="Title 2">
            <a:extLst>
              <a:ext uri="{FF2B5EF4-FFF2-40B4-BE49-F238E27FC236}">
                <a16:creationId xmlns:a16="http://schemas.microsoft.com/office/drawing/2014/main" id="{F2762ECB-98CF-0EF5-4846-7A0FF3C2BCBF}"/>
              </a:ext>
            </a:extLst>
          </p:cNvPr>
          <p:cNvSpPr>
            <a:spLocks noGrp="1"/>
          </p:cNvSpPr>
          <p:nvPr>
            <p:ph type="title"/>
          </p:nvPr>
        </p:nvSpPr>
        <p:spPr>
          <a:xfrm>
            <a:off x="941501" y="1609158"/>
            <a:ext cx="4253334" cy="4226033"/>
          </a:xfrm>
        </p:spPr>
        <p:txBody>
          <a:bodyPr>
            <a:normAutofit fontScale="90000"/>
          </a:bodyPr>
          <a:lstStyle/>
          <a:p>
            <a:r>
              <a:rPr lang="en-IN" dirty="0"/>
              <a:t>How It Works?</a:t>
            </a:r>
            <a:br>
              <a:rPr lang="en-IN" dirty="0"/>
            </a:br>
            <a:br>
              <a:rPr lang="en-IN" dirty="0"/>
            </a:br>
            <a:r>
              <a:rPr lang="en-IN" dirty="0"/>
              <a:t>. </a:t>
            </a:r>
            <a:r>
              <a:rPr lang="en-IN" sz="1800" dirty="0"/>
              <a:t>User selects a stock </a:t>
            </a:r>
            <a:br>
              <a:rPr lang="en-IN" sz="1800" dirty="0"/>
            </a:br>
            <a:r>
              <a:rPr lang="en-IN" dirty="0"/>
              <a:t>. </a:t>
            </a:r>
            <a:r>
              <a:rPr lang="en-IN" sz="1800" dirty="0"/>
              <a:t>Live stock data is fetched </a:t>
            </a:r>
            <a:br>
              <a:rPr lang="en-IN" sz="1800" dirty="0"/>
            </a:br>
            <a:br>
              <a:rPr lang="en-IN" sz="1800" dirty="0"/>
            </a:br>
            <a:r>
              <a:rPr lang="en-IN" dirty="0"/>
              <a:t>. </a:t>
            </a:r>
            <a:r>
              <a:rPr lang="en-IN" sz="1800" dirty="0"/>
              <a:t>ML models process the data </a:t>
            </a:r>
            <a:br>
              <a:rPr lang="en-IN" sz="1800" dirty="0"/>
            </a:br>
            <a:br>
              <a:rPr lang="en-IN" sz="1800" dirty="0"/>
            </a:br>
            <a:r>
              <a:rPr lang="en-IN" dirty="0"/>
              <a:t>. </a:t>
            </a:r>
            <a:r>
              <a:rPr lang="en-IN" sz="1800" dirty="0"/>
              <a:t>Sentiment analysis evaluates market news</a:t>
            </a:r>
            <a:br>
              <a:rPr lang="en-IN" sz="1800" dirty="0"/>
            </a:br>
            <a:br>
              <a:rPr lang="en-IN" sz="1800" dirty="0"/>
            </a:br>
            <a:r>
              <a:rPr lang="en-IN" dirty="0"/>
              <a:t>. </a:t>
            </a:r>
            <a:r>
              <a:rPr lang="en-IN" sz="1800" dirty="0"/>
              <a:t>Predictions &amp; technical indicators are displayed</a:t>
            </a:r>
          </a:p>
        </p:txBody>
      </p:sp>
    </p:spTree>
    <p:extLst>
      <p:ext uri="{BB962C8B-B14F-4D97-AF65-F5344CB8AC3E}">
        <p14:creationId xmlns:p14="http://schemas.microsoft.com/office/powerpoint/2010/main" val="103053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2B891FA-29D4-C83E-35A1-A47EA3F7046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5" r="1407"/>
          <a:stretch/>
        </p:blipFill>
        <p:spPr>
          <a:xfrm flipH="1">
            <a:off x="444819" y="597553"/>
            <a:ext cx="6063915" cy="6063915"/>
          </a:xfrm>
        </p:spPr>
      </p:pic>
      <p:sp>
        <p:nvSpPr>
          <p:cNvPr id="3" name="Title 2">
            <a:extLst>
              <a:ext uri="{FF2B5EF4-FFF2-40B4-BE49-F238E27FC236}">
                <a16:creationId xmlns:a16="http://schemas.microsoft.com/office/drawing/2014/main" id="{41B992A2-B12B-2109-66F0-32B3936078F7}"/>
              </a:ext>
            </a:extLst>
          </p:cNvPr>
          <p:cNvSpPr>
            <a:spLocks noGrp="1"/>
          </p:cNvSpPr>
          <p:nvPr>
            <p:ph type="title"/>
          </p:nvPr>
        </p:nvSpPr>
        <p:spPr>
          <a:xfrm>
            <a:off x="6876996" y="1016923"/>
            <a:ext cx="4845068" cy="1858617"/>
          </a:xfrm>
        </p:spPr>
        <p:txBody>
          <a:bodyPr/>
          <a:lstStyle/>
          <a:p>
            <a:r>
              <a:rPr lang="en-IN" dirty="0">
                <a:solidFill>
                  <a:schemeClr val="tx1"/>
                </a:solidFill>
              </a:rPr>
              <a:t>Trading Signals &amp; Risk Assessment</a:t>
            </a:r>
          </a:p>
        </p:txBody>
      </p:sp>
      <p:sp>
        <p:nvSpPr>
          <p:cNvPr id="4" name="Content Placeholder 3">
            <a:extLst>
              <a:ext uri="{FF2B5EF4-FFF2-40B4-BE49-F238E27FC236}">
                <a16:creationId xmlns:a16="http://schemas.microsoft.com/office/drawing/2014/main" id="{D4CCE38B-776E-D520-DC47-CBEA5182397D}"/>
              </a:ext>
            </a:extLst>
          </p:cNvPr>
          <p:cNvSpPr>
            <a:spLocks noGrp="1"/>
          </p:cNvSpPr>
          <p:nvPr>
            <p:ph idx="1"/>
          </p:nvPr>
        </p:nvSpPr>
        <p:spPr>
          <a:xfrm>
            <a:off x="6876996" y="3401899"/>
            <a:ext cx="4845066" cy="3074315"/>
          </a:xfrm>
        </p:spPr>
        <p:txBody>
          <a:bodyPr>
            <a:normAutofit fontScale="92500" lnSpcReduction="20000"/>
          </a:bodyPr>
          <a:lstStyle/>
          <a:p>
            <a:r>
              <a:rPr lang="en-US" b="1" dirty="0">
                <a:solidFill>
                  <a:schemeClr val="tx1"/>
                </a:solidFill>
              </a:rPr>
              <a:t>Strong Buy:</a:t>
            </a:r>
            <a:r>
              <a:rPr lang="en-US" dirty="0">
                <a:solidFill>
                  <a:schemeClr val="tx1"/>
                </a:solidFill>
              </a:rPr>
              <a:t> &gt;10% predicted price increase.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Moderate Buy:</a:t>
            </a:r>
            <a:r>
              <a:rPr lang="en-US" dirty="0">
                <a:solidFill>
                  <a:schemeClr val="tx1"/>
                </a:solidFill>
              </a:rPr>
              <a:t> 3-10% increase.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Hold:</a:t>
            </a:r>
            <a:r>
              <a:rPr lang="en-US" dirty="0">
                <a:solidFill>
                  <a:schemeClr val="tx1"/>
                </a:solidFill>
              </a:rPr>
              <a:t> &lt;1% change.</a:t>
            </a:r>
            <a:br>
              <a:rPr lang="en-US" dirty="0">
                <a:solidFill>
                  <a:schemeClr val="tx1"/>
                </a:solidFill>
              </a:rPr>
            </a:br>
            <a:endParaRPr lang="en-US" dirty="0">
              <a:solidFill>
                <a:schemeClr val="tx1"/>
              </a:solidFill>
            </a:endParaRPr>
          </a:p>
          <a:p>
            <a:r>
              <a:rPr lang="en-US" dirty="0">
                <a:solidFill>
                  <a:schemeClr val="tx1"/>
                </a:solidFill>
              </a:rPr>
              <a:t> </a:t>
            </a:r>
            <a:r>
              <a:rPr lang="en-US" b="1" dirty="0">
                <a:solidFill>
                  <a:schemeClr val="tx1"/>
                </a:solidFill>
              </a:rPr>
              <a:t>Sell:</a:t>
            </a:r>
            <a:r>
              <a:rPr lang="en-US" dirty="0">
                <a:solidFill>
                  <a:schemeClr val="tx1"/>
                </a:solidFill>
              </a:rPr>
              <a:t> Negative prediction.</a:t>
            </a:r>
          </a:p>
          <a:p>
            <a:r>
              <a:rPr lang="en-US" dirty="0">
                <a:solidFill>
                  <a:schemeClr val="tx1"/>
                </a:solidFill>
              </a:rPr>
              <a:t> </a:t>
            </a:r>
            <a:r>
              <a:rPr lang="en-US" b="1" dirty="0">
                <a:solidFill>
                  <a:schemeClr val="tx1"/>
                </a:solidFill>
              </a:rPr>
              <a:t>Confidence Scores:</a:t>
            </a:r>
            <a:r>
              <a:rPr lang="en-US" dirty="0">
                <a:solidFill>
                  <a:schemeClr val="tx1"/>
                </a:solidFill>
              </a:rPr>
              <a:t> High (&gt;0.8), Medium (0.6-0.8), Low (&lt;0.6)</a:t>
            </a:r>
            <a:endParaRPr lang="en-IN" dirty="0">
              <a:solidFill>
                <a:schemeClr val="tx1"/>
              </a:solidFill>
            </a:endParaRPr>
          </a:p>
        </p:txBody>
      </p:sp>
    </p:spTree>
    <p:extLst>
      <p:ext uri="{BB962C8B-B14F-4D97-AF65-F5344CB8AC3E}">
        <p14:creationId xmlns:p14="http://schemas.microsoft.com/office/powerpoint/2010/main" val="334496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9070-AECE-6200-1B28-B321F26C5484}"/>
              </a:ext>
            </a:extLst>
          </p:cNvPr>
          <p:cNvSpPr>
            <a:spLocks noGrp="1"/>
          </p:cNvSpPr>
          <p:nvPr>
            <p:ph type="title"/>
          </p:nvPr>
        </p:nvSpPr>
        <p:spPr/>
        <p:txBody>
          <a:bodyPr/>
          <a:lstStyle/>
          <a:p>
            <a:r>
              <a:rPr lang="en-IN" dirty="0"/>
              <a:t>               Live Demo Screenshots</a:t>
            </a:r>
          </a:p>
        </p:txBody>
      </p:sp>
      <p:pic>
        <p:nvPicPr>
          <p:cNvPr id="4" name="Graphic 3" descr="Images">
            <a:extLst>
              <a:ext uri="{FF2B5EF4-FFF2-40B4-BE49-F238E27FC236}">
                <a16:creationId xmlns:a16="http://schemas.microsoft.com/office/drawing/2014/main" id="{D1C5D502-FEA5-344C-3923-77AA0B9977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1004" y="2264004"/>
            <a:ext cx="2329992" cy="2329992"/>
          </a:xfrm>
          <a:prstGeom prst="rect">
            <a:avLst/>
          </a:prstGeom>
        </p:spPr>
      </p:pic>
    </p:spTree>
    <p:extLst>
      <p:ext uri="{BB962C8B-B14F-4D97-AF65-F5344CB8AC3E}">
        <p14:creationId xmlns:p14="http://schemas.microsoft.com/office/powerpoint/2010/main" val="1655979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0720E-F80F-BFF4-ADB5-FDC66C4A512B}"/>
              </a:ext>
            </a:extLst>
          </p:cNvPr>
          <p:cNvPicPr>
            <a:picLocks noChangeAspect="1"/>
          </p:cNvPicPr>
          <p:nvPr/>
        </p:nvPicPr>
        <p:blipFill>
          <a:blip r:embed="rId2"/>
          <a:stretch>
            <a:fillRect/>
          </a:stretch>
        </p:blipFill>
        <p:spPr>
          <a:xfrm>
            <a:off x="1337028" y="2053325"/>
            <a:ext cx="4315912" cy="2751347"/>
          </a:xfrm>
          <a:prstGeom prst="rect">
            <a:avLst/>
          </a:prstGeom>
        </p:spPr>
      </p:pic>
      <p:pic>
        <p:nvPicPr>
          <p:cNvPr id="4" name="Picture 3">
            <a:extLst>
              <a:ext uri="{FF2B5EF4-FFF2-40B4-BE49-F238E27FC236}">
                <a16:creationId xmlns:a16="http://schemas.microsoft.com/office/drawing/2014/main" id="{F3313AD9-9B3E-05C6-100D-33038B1DFF2E}"/>
              </a:ext>
            </a:extLst>
          </p:cNvPr>
          <p:cNvPicPr>
            <a:picLocks noChangeAspect="1"/>
          </p:cNvPicPr>
          <p:nvPr/>
        </p:nvPicPr>
        <p:blipFill>
          <a:blip r:embed="rId3"/>
          <a:stretch>
            <a:fillRect/>
          </a:stretch>
        </p:blipFill>
        <p:spPr>
          <a:xfrm>
            <a:off x="6653746" y="2053325"/>
            <a:ext cx="4315912" cy="2751347"/>
          </a:xfrm>
          <a:prstGeom prst="rect">
            <a:avLst/>
          </a:prstGeom>
        </p:spPr>
      </p:pic>
    </p:spTree>
    <p:extLst>
      <p:ext uri="{BB962C8B-B14F-4D97-AF65-F5344CB8AC3E}">
        <p14:creationId xmlns:p14="http://schemas.microsoft.com/office/powerpoint/2010/main" val="3314040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5884A0-9EE0-D852-D42C-887EF8CF1942}"/>
              </a:ext>
            </a:extLst>
          </p:cNvPr>
          <p:cNvPicPr>
            <a:picLocks noChangeAspect="1"/>
          </p:cNvPicPr>
          <p:nvPr/>
        </p:nvPicPr>
        <p:blipFill>
          <a:blip r:embed="rId2"/>
          <a:stretch>
            <a:fillRect/>
          </a:stretch>
        </p:blipFill>
        <p:spPr>
          <a:xfrm>
            <a:off x="1396731" y="1847653"/>
            <a:ext cx="4212217" cy="2950589"/>
          </a:xfrm>
          <a:prstGeom prst="rect">
            <a:avLst/>
          </a:prstGeom>
        </p:spPr>
      </p:pic>
      <p:pic>
        <p:nvPicPr>
          <p:cNvPr id="4" name="Picture 3">
            <a:extLst>
              <a:ext uri="{FF2B5EF4-FFF2-40B4-BE49-F238E27FC236}">
                <a16:creationId xmlns:a16="http://schemas.microsoft.com/office/drawing/2014/main" id="{49C6AB75-FF39-8430-2845-DFAE7E27F4BC}"/>
              </a:ext>
            </a:extLst>
          </p:cNvPr>
          <p:cNvPicPr>
            <a:picLocks noChangeAspect="1"/>
          </p:cNvPicPr>
          <p:nvPr/>
        </p:nvPicPr>
        <p:blipFill>
          <a:blip r:embed="rId3"/>
          <a:stretch>
            <a:fillRect/>
          </a:stretch>
        </p:blipFill>
        <p:spPr>
          <a:xfrm>
            <a:off x="6722876" y="1847653"/>
            <a:ext cx="4212217" cy="2950590"/>
          </a:xfrm>
          <a:prstGeom prst="rect">
            <a:avLst/>
          </a:prstGeom>
        </p:spPr>
      </p:pic>
    </p:spTree>
    <p:extLst>
      <p:ext uri="{BB962C8B-B14F-4D97-AF65-F5344CB8AC3E}">
        <p14:creationId xmlns:p14="http://schemas.microsoft.com/office/powerpoint/2010/main" val="3939636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143CF-45B6-963D-4048-767E951CEEAC}"/>
              </a:ext>
            </a:extLst>
          </p:cNvPr>
          <p:cNvPicPr>
            <a:picLocks noChangeAspect="1"/>
          </p:cNvPicPr>
          <p:nvPr/>
        </p:nvPicPr>
        <p:blipFill>
          <a:blip r:embed="rId2"/>
          <a:stretch>
            <a:fillRect/>
          </a:stretch>
        </p:blipFill>
        <p:spPr>
          <a:xfrm>
            <a:off x="1415931" y="1941922"/>
            <a:ext cx="4202444" cy="2752626"/>
          </a:xfrm>
          <a:prstGeom prst="rect">
            <a:avLst/>
          </a:prstGeom>
        </p:spPr>
      </p:pic>
      <p:pic>
        <p:nvPicPr>
          <p:cNvPr id="4" name="Picture 3">
            <a:extLst>
              <a:ext uri="{FF2B5EF4-FFF2-40B4-BE49-F238E27FC236}">
                <a16:creationId xmlns:a16="http://schemas.microsoft.com/office/drawing/2014/main" id="{35059870-54F2-E5DB-AC25-5321B1603BF6}"/>
              </a:ext>
            </a:extLst>
          </p:cNvPr>
          <p:cNvPicPr>
            <a:picLocks noChangeAspect="1"/>
          </p:cNvPicPr>
          <p:nvPr/>
        </p:nvPicPr>
        <p:blipFill>
          <a:blip r:embed="rId3"/>
          <a:stretch>
            <a:fillRect/>
          </a:stretch>
        </p:blipFill>
        <p:spPr>
          <a:xfrm>
            <a:off x="6573625" y="1941922"/>
            <a:ext cx="4202444" cy="2752626"/>
          </a:xfrm>
          <a:prstGeom prst="rect">
            <a:avLst/>
          </a:prstGeom>
        </p:spPr>
      </p:pic>
    </p:spTree>
    <p:extLst>
      <p:ext uri="{BB962C8B-B14F-4D97-AF65-F5344CB8AC3E}">
        <p14:creationId xmlns:p14="http://schemas.microsoft.com/office/powerpoint/2010/main" val="264656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F6021C5-32ED-962C-32BC-1FACA809F06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277" t="94" r="4760" b="-94"/>
          <a:stretch/>
        </p:blipFill>
        <p:spPr>
          <a:xfrm>
            <a:off x="-1" y="0"/>
            <a:ext cx="5123378" cy="6864485"/>
          </a:xfrm>
        </p:spPr>
      </p:pic>
      <p:sp>
        <p:nvSpPr>
          <p:cNvPr id="3" name="Title 2">
            <a:extLst>
              <a:ext uri="{FF2B5EF4-FFF2-40B4-BE49-F238E27FC236}">
                <a16:creationId xmlns:a16="http://schemas.microsoft.com/office/drawing/2014/main" id="{4F2DB93C-9121-5B59-82F5-E3F549E674BB}"/>
              </a:ext>
            </a:extLst>
          </p:cNvPr>
          <p:cNvSpPr>
            <a:spLocks noGrp="1"/>
          </p:cNvSpPr>
          <p:nvPr>
            <p:ph type="title"/>
          </p:nvPr>
        </p:nvSpPr>
        <p:spPr/>
        <p:txBody>
          <a:bodyPr/>
          <a:lstStyle/>
          <a:p>
            <a:r>
              <a:rPr lang="en-IN" dirty="0"/>
              <a:t>Limitations &amp; Challenges</a:t>
            </a:r>
          </a:p>
        </p:txBody>
      </p:sp>
      <p:sp>
        <p:nvSpPr>
          <p:cNvPr id="4" name="Text Placeholder 3">
            <a:extLst>
              <a:ext uri="{FF2B5EF4-FFF2-40B4-BE49-F238E27FC236}">
                <a16:creationId xmlns:a16="http://schemas.microsoft.com/office/drawing/2014/main" id="{2B0CE938-245B-0078-FF81-2837F9EFB52B}"/>
              </a:ext>
            </a:extLst>
          </p:cNvPr>
          <p:cNvSpPr>
            <a:spLocks noGrp="1"/>
          </p:cNvSpPr>
          <p:nvPr>
            <p:ph type="body" sz="quarter" idx="14"/>
          </p:nvPr>
        </p:nvSpPr>
        <p:spPr/>
        <p:txBody>
          <a:bodyPr/>
          <a:lstStyle/>
          <a:p>
            <a:pPr>
              <a:buNone/>
            </a:pPr>
            <a:r>
              <a:rPr lang="en-IN" b="1" dirty="0"/>
              <a:t>🚫 Limitations:</a:t>
            </a:r>
          </a:p>
          <a:p>
            <a:pPr>
              <a:buFont typeface="Arial" panose="020B0604020202020204" pitchFamily="34" charset="0"/>
              <a:buChar char="•"/>
            </a:pPr>
            <a:r>
              <a:rPr lang="en-IN" b="1" dirty="0"/>
              <a:t>Cannot predict unexpected market crashes. (black swan events)</a:t>
            </a:r>
          </a:p>
          <a:p>
            <a:pPr>
              <a:buFont typeface="Arial" panose="020B0604020202020204" pitchFamily="34" charset="0"/>
              <a:buChar char="•"/>
            </a:pPr>
            <a:r>
              <a:rPr lang="en-IN" b="1" dirty="0"/>
              <a:t>Less accurate in high volatility markets.</a:t>
            </a:r>
          </a:p>
          <a:p>
            <a:pPr>
              <a:buFont typeface="Arial" panose="020B0604020202020204" pitchFamily="34" charset="0"/>
              <a:buChar char="•"/>
            </a:pPr>
            <a:r>
              <a:rPr lang="en-IN" b="1" dirty="0"/>
              <a:t>Requires quality historical data for better results.</a:t>
            </a:r>
          </a:p>
          <a:p>
            <a:pPr>
              <a:buNone/>
            </a:pPr>
            <a:r>
              <a:rPr lang="en-IN" b="1" dirty="0"/>
              <a:t>🔄 Challenges:</a:t>
            </a:r>
          </a:p>
          <a:p>
            <a:pPr>
              <a:buFont typeface="Arial" panose="020B0604020202020204" pitchFamily="34" charset="0"/>
              <a:buChar char="•"/>
            </a:pPr>
            <a:r>
              <a:rPr lang="en-IN" b="1" dirty="0"/>
              <a:t>Data quality &amp; real-time API limitations.</a:t>
            </a:r>
          </a:p>
          <a:p>
            <a:pPr>
              <a:buFont typeface="Arial" panose="020B0604020202020204" pitchFamily="34" charset="0"/>
              <a:buChar char="•"/>
            </a:pPr>
            <a:r>
              <a:rPr lang="en-IN" b="1" dirty="0"/>
              <a:t>Handling noise in financial data.</a:t>
            </a:r>
          </a:p>
          <a:p>
            <a:pPr>
              <a:buFont typeface="Arial" panose="020B0604020202020204" pitchFamily="34" charset="0"/>
              <a:buChar char="•"/>
            </a:pPr>
            <a:r>
              <a:rPr lang="en-IN" b="1" dirty="0"/>
              <a:t>Improving model accuracy in extreme market conditions.</a:t>
            </a:r>
          </a:p>
          <a:p>
            <a:endParaRPr lang="en-IN" dirty="0"/>
          </a:p>
        </p:txBody>
      </p:sp>
    </p:spTree>
    <p:extLst>
      <p:ext uri="{BB962C8B-B14F-4D97-AF65-F5344CB8AC3E}">
        <p14:creationId xmlns:p14="http://schemas.microsoft.com/office/powerpoint/2010/main" val="33802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p:txBody>
          <a:bodyPr>
            <a:noAutofit/>
          </a:bodyPr>
          <a:lstStyle/>
          <a:p>
            <a:r>
              <a:rPr lang="en-US" sz="4800" b="1" dirty="0">
                <a:solidFill>
                  <a:srgbClr val="F0F4F1"/>
                </a:solidFill>
                <a:ea typeface="Syne Extra Bold" pitchFamily="34" charset="-122"/>
                <a:cs typeface="Syne Extra Bold" pitchFamily="34" charset="-120"/>
              </a:rPr>
              <a:t>What is a Stock Market?</a:t>
            </a:r>
            <a:br>
              <a:rPr lang="en-US" sz="4800" dirty="0"/>
            </a:br>
            <a:endParaRPr lang="en-US" sz="4800" dirty="0"/>
          </a:p>
        </p:txBody>
      </p:sp>
      <p:sp>
        <p:nvSpPr>
          <p:cNvPr id="2" name="Rectangle: Rounded Corners 1">
            <a:extLst>
              <a:ext uri="{FF2B5EF4-FFF2-40B4-BE49-F238E27FC236}">
                <a16:creationId xmlns:a16="http://schemas.microsoft.com/office/drawing/2014/main" id="{CD1F0CB2-80B7-5974-DE70-B0BC41294387}"/>
              </a:ext>
            </a:extLst>
          </p:cNvPr>
          <p:cNvSpPr/>
          <p:nvPr/>
        </p:nvSpPr>
        <p:spPr>
          <a:xfrm>
            <a:off x="7861955" y="980388"/>
            <a:ext cx="3450210" cy="11972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mj-lt"/>
                <a:ea typeface="Syne Extra Bold" pitchFamily="34" charset="-122"/>
                <a:cs typeface="Syne Extra Bold" pitchFamily="34" charset="-120"/>
              </a:rPr>
              <a:t>Capital Raising</a:t>
            </a:r>
            <a:endParaRPr lang="en-US" sz="2000" dirty="0">
              <a:solidFill>
                <a:schemeClr val="tx1"/>
              </a:solidFill>
              <a:latin typeface="+mj-lt"/>
            </a:endParaRPr>
          </a:p>
          <a:p>
            <a:pPr algn="ctr"/>
            <a:r>
              <a:rPr lang="en-US" sz="1800" dirty="0">
                <a:solidFill>
                  <a:schemeClr val="tx1"/>
                </a:solidFill>
                <a:latin typeface="+mj-lt"/>
                <a:ea typeface="Syne" pitchFamily="34" charset="-122"/>
                <a:cs typeface="Syne" pitchFamily="34" charset="-120"/>
              </a:rPr>
              <a:t>Companies issue stocks to raise funds for expansion.</a:t>
            </a:r>
            <a:endParaRPr lang="en-US" sz="1800" dirty="0">
              <a:solidFill>
                <a:schemeClr val="tx1"/>
              </a:solidFill>
              <a:latin typeface="+mj-lt"/>
            </a:endParaRPr>
          </a:p>
          <a:p>
            <a:pPr algn="ctr"/>
            <a:endParaRPr lang="en-IN" dirty="0"/>
          </a:p>
        </p:txBody>
      </p:sp>
      <p:sp>
        <p:nvSpPr>
          <p:cNvPr id="4" name="Rectangle: Rounded Corners 3">
            <a:extLst>
              <a:ext uri="{FF2B5EF4-FFF2-40B4-BE49-F238E27FC236}">
                <a16:creationId xmlns:a16="http://schemas.microsoft.com/office/drawing/2014/main" id="{5220AD1E-5A53-A8E8-03C5-D6D923FB5201}"/>
              </a:ext>
            </a:extLst>
          </p:cNvPr>
          <p:cNvSpPr/>
          <p:nvPr/>
        </p:nvSpPr>
        <p:spPr>
          <a:xfrm>
            <a:off x="7904683" y="2790334"/>
            <a:ext cx="3450210" cy="11972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mj-lt"/>
                <a:ea typeface="Syne Extra Bold" pitchFamily="34" charset="-122"/>
                <a:cs typeface="Syne Extra Bold" pitchFamily="34" charset="-120"/>
              </a:rPr>
              <a:t>Investment</a:t>
            </a:r>
            <a:endParaRPr lang="en-US" sz="2000" dirty="0">
              <a:solidFill>
                <a:schemeClr val="tx1"/>
              </a:solidFill>
              <a:latin typeface="+mj-lt"/>
            </a:endParaRPr>
          </a:p>
          <a:p>
            <a:pPr algn="ctr"/>
            <a:r>
              <a:rPr lang="en-US" sz="1800" dirty="0">
                <a:solidFill>
                  <a:schemeClr val="tx1"/>
                </a:solidFill>
                <a:latin typeface="+mj-lt"/>
                <a:ea typeface="Syne" pitchFamily="34" charset="-122"/>
                <a:cs typeface="Syne" pitchFamily="34" charset="-120"/>
              </a:rPr>
              <a:t>Investors can buy stocks to earn returns.</a:t>
            </a:r>
            <a:endParaRPr lang="en-US" sz="1800" dirty="0">
              <a:solidFill>
                <a:schemeClr val="tx1"/>
              </a:solidFill>
              <a:latin typeface="+mj-lt"/>
            </a:endParaRPr>
          </a:p>
          <a:p>
            <a:pPr algn="ctr"/>
            <a:endParaRPr lang="en-US" sz="1800" dirty="0"/>
          </a:p>
        </p:txBody>
      </p:sp>
      <p:sp>
        <p:nvSpPr>
          <p:cNvPr id="6" name="Text Placeholder 5">
            <a:extLst>
              <a:ext uri="{FF2B5EF4-FFF2-40B4-BE49-F238E27FC236}">
                <a16:creationId xmlns:a16="http://schemas.microsoft.com/office/drawing/2014/main" id="{3A87ABF9-3BAE-E644-2040-75400CE5323A}"/>
              </a:ext>
            </a:extLst>
          </p:cNvPr>
          <p:cNvSpPr>
            <a:spLocks noGrp="1"/>
          </p:cNvSpPr>
          <p:nvPr>
            <p:ph type="body" sz="quarter" idx="14"/>
          </p:nvPr>
        </p:nvSpPr>
        <p:spPr>
          <a:xfrm>
            <a:off x="7926682" y="4496586"/>
            <a:ext cx="3428211" cy="10982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10000"/>
          </a:bodyPr>
          <a:lstStyle/>
          <a:p>
            <a:pPr marL="0" indent="0" algn="ctr">
              <a:buNone/>
            </a:pPr>
            <a:r>
              <a:rPr lang="en-US" sz="2400" b="1" dirty="0">
                <a:solidFill>
                  <a:schemeClr val="tx1"/>
                </a:solidFill>
                <a:latin typeface="+mj-lt"/>
                <a:ea typeface="Syne Extra Bold" pitchFamily="34" charset="-122"/>
                <a:cs typeface="Syne Extra Bold" pitchFamily="34" charset="-120"/>
              </a:rPr>
              <a:t>Liquidity</a:t>
            </a:r>
            <a:endParaRPr lang="en-US" sz="2400" dirty="0">
              <a:solidFill>
                <a:schemeClr val="tx1"/>
              </a:solidFill>
              <a:latin typeface="+mj-lt"/>
            </a:endParaRPr>
          </a:p>
          <a:p>
            <a:pPr algn="ctr"/>
            <a:r>
              <a:rPr lang="en-US" sz="1600" dirty="0">
                <a:solidFill>
                  <a:schemeClr val="tx1"/>
                </a:solidFill>
                <a:latin typeface="+mj-lt"/>
                <a:ea typeface="Syne" pitchFamily="34" charset="-122"/>
                <a:cs typeface="Syne" pitchFamily="34" charset="-120"/>
              </a:rPr>
              <a:t>Investors can easily buy or sell stocks.</a:t>
            </a:r>
            <a:endParaRPr lang="en-US" sz="1600" dirty="0">
              <a:solidFill>
                <a:schemeClr val="tx1"/>
              </a:solidFill>
              <a:latin typeface="+mj-lt"/>
            </a:endParaRPr>
          </a:p>
          <a:p>
            <a:endParaRPr lang="en-IN" dirty="0"/>
          </a:p>
        </p:txBody>
      </p:sp>
      <p:pic>
        <p:nvPicPr>
          <p:cNvPr id="10" name="Picture Placeholder 9">
            <a:extLst>
              <a:ext uri="{FF2B5EF4-FFF2-40B4-BE49-F238E27FC236}">
                <a16:creationId xmlns:a16="http://schemas.microsoft.com/office/drawing/2014/main" id="{5D72A36B-7B62-7A17-1B56-D69B1D3A01F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335" b="5335"/>
          <a:stretch>
            <a:fillRect/>
          </a:stretch>
        </p:blipFill>
        <p:spPr/>
      </p:pic>
    </p:spTree>
    <p:extLst>
      <p:ext uri="{BB962C8B-B14F-4D97-AF65-F5344CB8AC3E}">
        <p14:creationId xmlns:p14="http://schemas.microsoft.com/office/powerpoint/2010/main" val="127793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A7CA7C6-EAC0-2F39-3D91-1DEE886FF64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94" r="13094"/>
          <a:stretch>
            <a:fillRect/>
          </a:stretch>
        </p:blipFill>
        <p:spPr/>
      </p:pic>
      <p:sp>
        <p:nvSpPr>
          <p:cNvPr id="3" name="Title 2">
            <a:extLst>
              <a:ext uri="{FF2B5EF4-FFF2-40B4-BE49-F238E27FC236}">
                <a16:creationId xmlns:a16="http://schemas.microsoft.com/office/drawing/2014/main" id="{F5D43822-4EF6-BC7C-8EFE-4AB53FA473EA}"/>
              </a:ext>
            </a:extLst>
          </p:cNvPr>
          <p:cNvSpPr>
            <a:spLocks noGrp="1"/>
          </p:cNvSpPr>
          <p:nvPr>
            <p:ph type="title"/>
          </p:nvPr>
        </p:nvSpPr>
        <p:spPr>
          <a:xfrm>
            <a:off x="941501" y="1609158"/>
            <a:ext cx="4253334" cy="4065777"/>
          </a:xfrm>
        </p:spPr>
        <p:txBody>
          <a:bodyPr>
            <a:normAutofit fontScale="90000"/>
          </a:bodyPr>
          <a:lstStyle/>
          <a:p>
            <a:r>
              <a:rPr lang="en-IN" b="1" dirty="0"/>
              <a:t>Future Improvements</a:t>
            </a:r>
            <a:br>
              <a:rPr lang="en-IN" b="1" dirty="0"/>
            </a:br>
            <a:br>
              <a:rPr lang="en-IN" b="1" dirty="0"/>
            </a:br>
            <a:r>
              <a:rPr lang="en-IN" sz="2000" dirty="0"/>
              <a:t>Add social media sentiment analysis. (Twitter, Reddit)</a:t>
            </a:r>
            <a:br>
              <a:rPr lang="en-IN" sz="2000" dirty="0"/>
            </a:br>
            <a:br>
              <a:rPr lang="en-IN" sz="2000" dirty="0"/>
            </a:br>
            <a:r>
              <a:rPr lang="en-IN" sz="2000" dirty="0"/>
              <a:t>Improve deep learning models for better accuracy.</a:t>
            </a:r>
            <a:br>
              <a:rPr lang="en-IN" sz="2000" dirty="0"/>
            </a:br>
            <a:br>
              <a:rPr lang="en-IN" sz="2000" dirty="0"/>
            </a:br>
            <a:r>
              <a:rPr lang="en-IN" sz="2000" dirty="0"/>
              <a:t>Introduce real-time market correlation analysis.</a:t>
            </a:r>
            <a:br>
              <a:rPr lang="en-IN" sz="2000" dirty="0"/>
            </a:br>
            <a:br>
              <a:rPr lang="en-IN" sz="2000" dirty="0"/>
            </a:br>
            <a:r>
              <a:rPr lang="en-IN" sz="2000" dirty="0"/>
              <a:t>Portfolio optimization &amp; risk-adjusted returns.</a:t>
            </a:r>
            <a:br>
              <a:rPr lang="en-IN" sz="2000" dirty="0"/>
            </a:br>
            <a:endParaRPr lang="en-IN" sz="2000" dirty="0"/>
          </a:p>
        </p:txBody>
      </p:sp>
      <p:sp>
        <p:nvSpPr>
          <p:cNvPr id="6" name="TextBox 5">
            <a:extLst>
              <a:ext uri="{FF2B5EF4-FFF2-40B4-BE49-F238E27FC236}">
                <a16:creationId xmlns:a16="http://schemas.microsoft.com/office/drawing/2014/main" id="{55FEF9BB-DE95-E1A1-9084-15F4139CC5B9}"/>
              </a:ext>
            </a:extLst>
          </p:cNvPr>
          <p:cNvSpPr txBox="1"/>
          <p:nvPr/>
        </p:nvSpPr>
        <p:spPr>
          <a:xfrm>
            <a:off x="4576012" y="6858000"/>
            <a:ext cx="7598735" cy="230832"/>
          </a:xfrm>
          <a:prstGeom prst="rect">
            <a:avLst/>
          </a:prstGeom>
          <a:noFill/>
        </p:spPr>
        <p:txBody>
          <a:bodyPr wrap="square" rtlCol="0">
            <a:spAutoFit/>
          </a:bodyPr>
          <a:lstStyle/>
          <a:p>
            <a:r>
              <a:rPr lang="en-IN" sz="900" dirty="0">
                <a:hlinkClick r:id="rId3" tooltip="https://sumvudifu.tistory.com/entry/%EC%97%94%EA%B5%AC-%EC%9E%A5%EB%8B%A8%EC%A0%90%EA%B3%BC-%ED%99%9C%EC%9A%A9-%EB%B0%A9%EB%B2%95"/>
              </a:rPr>
              <a:t>This Photo</a:t>
            </a:r>
            <a:r>
              <a:rPr lang="en-IN" sz="900" dirty="0"/>
              <a:t> by Unknown Author is licensed under </a:t>
            </a:r>
            <a:r>
              <a:rPr lang="en-IN" sz="900" dirty="0">
                <a:hlinkClick r:id="rId4" tooltip="https://creativecommons.org/licenses/by-nc-nd/3.0/"/>
              </a:rPr>
              <a:t>CC BY-NC-ND</a:t>
            </a:r>
            <a:endParaRPr lang="en-IN" sz="900" dirty="0"/>
          </a:p>
        </p:txBody>
      </p:sp>
    </p:spTree>
    <p:extLst>
      <p:ext uri="{BB962C8B-B14F-4D97-AF65-F5344CB8AC3E}">
        <p14:creationId xmlns:p14="http://schemas.microsoft.com/office/powerpoint/2010/main" val="484972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1F1A1EA-EE06-E4C2-CB63-B78F58DE52C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8" r="838"/>
          <a:stretch/>
        </p:blipFill>
        <p:spPr>
          <a:xfrm flipH="1">
            <a:off x="2569281" y="330912"/>
            <a:ext cx="6217440" cy="6217440"/>
          </a:xfrm>
        </p:spPr>
      </p:pic>
      <p:sp>
        <p:nvSpPr>
          <p:cNvPr id="3" name="Title 2">
            <a:extLst>
              <a:ext uri="{FF2B5EF4-FFF2-40B4-BE49-F238E27FC236}">
                <a16:creationId xmlns:a16="http://schemas.microsoft.com/office/drawing/2014/main" id="{53F79ACF-DC52-EE23-AA11-7EBF898CBFD2}"/>
              </a:ext>
            </a:extLst>
          </p:cNvPr>
          <p:cNvSpPr>
            <a:spLocks noGrp="1"/>
          </p:cNvSpPr>
          <p:nvPr>
            <p:ph type="title"/>
          </p:nvPr>
        </p:nvSpPr>
        <p:spPr>
          <a:xfrm>
            <a:off x="8071229" y="1570383"/>
            <a:ext cx="3815484" cy="1858617"/>
          </a:xfrm>
        </p:spPr>
        <p:txBody>
          <a:bodyPr/>
          <a:lstStyle/>
          <a:p>
            <a:r>
              <a:rPr lang="en-IN" dirty="0"/>
              <a:t>Business Use Cases</a:t>
            </a:r>
          </a:p>
        </p:txBody>
      </p:sp>
      <p:sp>
        <p:nvSpPr>
          <p:cNvPr id="4" name="Content Placeholder 3">
            <a:extLst>
              <a:ext uri="{FF2B5EF4-FFF2-40B4-BE49-F238E27FC236}">
                <a16:creationId xmlns:a16="http://schemas.microsoft.com/office/drawing/2014/main" id="{7C9CEBD3-C95A-A809-AD1C-48DBF17F1130}"/>
              </a:ext>
            </a:extLst>
          </p:cNvPr>
          <p:cNvSpPr>
            <a:spLocks noGrp="1"/>
          </p:cNvSpPr>
          <p:nvPr>
            <p:ph idx="1"/>
          </p:nvPr>
        </p:nvSpPr>
        <p:spPr>
          <a:xfrm>
            <a:off x="8848698" y="3845654"/>
            <a:ext cx="2260546" cy="2702698"/>
          </a:xfrm>
        </p:spPr>
        <p:txBody>
          <a:bodyPr>
            <a:normAutofit lnSpcReduction="10000"/>
          </a:bodyPr>
          <a:lstStyle/>
          <a:p>
            <a:pPr algn="l"/>
            <a:r>
              <a:rPr lang="en-IN" dirty="0"/>
              <a:t>Retail Investors </a:t>
            </a:r>
            <a:br>
              <a:rPr lang="en-IN" dirty="0"/>
            </a:br>
            <a:endParaRPr lang="en-IN" dirty="0"/>
          </a:p>
          <a:p>
            <a:pPr algn="l"/>
            <a:r>
              <a:rPr lang="en-IN" dirty="0"/>
              <a:t> Financial Analysts </a:t>
            </a:r>
            <a:br>
              <a:rPr lang="en-IN" dirty="0"/>
            </a:br>
            <a:endParaRPr lang="en-IN" dirty="0"/>
          </a:p>
          <a:p>
            <a:pPr algn="l"/>
            <a:r>
              <a:rPr lang="en-IN" dirty="0"/>
              <a:t> Institutions </a:t>
            </a:r>
            <a:br>
              <a:rPr lang="en-IN" dirty="0"/>
            </a:br>
            <a:endParaRPr lang="en-IN" dirty="0"/>
          </a:p>
          <a:p>
            <a:pPr algn="l"/>
            <a:r>
              <a:rPr lang="en-IN" dirty="0"/>
              <a:t> Stock Brokers </a:t>
            </a:r>
          </a:p>
          <a:p>
            <a:endParaRPr lang="en-IN" dirty="0"/>
          </a:p>
        </p:txBody>
      </p:sp>
    </p:spTree>
    <p:extLst>
      <p:ext uri="{BB962C8B-B14F-4D97-AF65-F5344CB8AC3E}">
        <p14:creationId xmlns:p14="http://schemas.microsoft.com/office/powerpoint/2010/main" val="1634195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5AA9-7161-8421-E6AE-566F490E4AFE}"/>
              </a:ext>
            </a:extLst>
          </p:cNvPr>
          <p:cNvSpPr>
            <a:spLocks noGrp="1"/>
          </p:cNvSpPr>
          <p:nvPr>
            <p:ph type="title"/>
          </p:nvPr>
        </p:nvSpPr>
        <p:spPr>
          <a:xfrm>
            <a:off x="548114" y="2445416"/>
            <a:ext cx="5227376" cy="727700"/>
          </a:xfrm>
        </p:spPr>
        <p:txBody>
          <a:bodyPr>
            <a:normAutofit fontScale="90000"/>
          </a:bodyPr>
          <a:lstStyle/>
          <a:p>
            <a:r>
              <a:rPr lang="en" sz="4800" b="0" strike="noStrike" spc="-1" dirty="0">
                <a:ea typeface="Playfair Display"/>
              </a:rPr>
              <a:t>Conclusion</a:t>
            </a:r>
            <a:endParaRPr lang="en-IN" dirty="0"/>
          </a:p>
        </p:txBody>
      </p:sp>
      <p:sp>
        <p:nvSpPr>
          <p:cNvPr id="3" name="Text Placeholder 2">
            <a:extLst>
              <a:ext uri="{FF2B5EF4-FFF2-40B4-BE49-F238E27FC236}">
                <a16:creationId xmlns:a16="http://schemas.microsoft.com/office/drawing/2014/main" id="{7AC075F8-C8CF-602B-1E40-3B4191A38642}"/>
              </a:ext>
            </a:extLst>
          </p:cNvPr>
          <p:cNvSpPr>
            <a:spLocks noGrp="1"/>
          </p:cNvSpPr>
          <p:nvPr>
            <p:ph type="body" idx="1"/>
          </p:nvPr>
        </p:nvSpPr>
        <p:spPr>
          <a:xfrm>
            <a:off x="548114" y="3173116"/>
            <a:ext cx="5227377" cy="1642386"/>
          </a:xfrm>
        </p:spPr>
        <p:txBody>
          <a:bodyPr>
            <a:normAutofit fontScale="92500" lnSpcReduction="20000"/>
          </a:bodyPr>
          <a:lstStyle/>
          <a:p>
            <a:pPr algn="just"/>
            <a:r>
              <a:rPr lang="en" sz="2000" b="0" strike="noStrike" spc="-1" dirty="0">
                <a:latin typeface="+mj-lt"/>
                <a:ea typeface="Montserrat"/>
              </a:rPr>
              <a:t>In conclusion, predicting stock market movements involves a thorough understanding of historical trends, various prediction models, and multiple influencing factors. By assessing risks and recognizing future trends, investors can make more informed decisions.</a:t>
            </a:r>
            <a:endParaRPr lang="fr-FR" sz="2000" b="0" strike="noStrike" spc="-1" dirty="0">
              <a:latin typeface="+mj-lt"/>
            </a:endParaRPr>
          </a:p>
          <a:p>
            <a:endParaRPr lang="en-IN" dirty="0"/>
          </a:p>
        </p:txBody>
      </p:sp>
      <p:pic>
        <p:nvPicPr>
          <p:cNvPr id="6" name="Picture Placeholder 5">
            <a:extLst>
              <a:ext uri="{FF2B5EF4-FFF2-40B4-BE49-F238E27FC236}">
                <a16:creationId xmlns:a16="http://schemas.microsoft.com/office/drawing/2014/main" id="{5FFB7205-EA4A-874C-7A52-E1E60A473A9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357" r="13357"/>
          <a:stretch>
            <a:fillRect/>
          </a:stretch>
        </p:blipFill>
        <p:spPr/>
      </p:pic>
    </p:spTree>
    <p:extLst>
      <p:ext uri="{BB962C8B-B14F-4D97-AF65-F5344CB8AC3E}">
        <p14:creationId xmlns:p14="http://schemas.microsoft.com/office/powerpoint/2010/main" val="2259883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9D2639-AD56-57DB-F6DB-3EC880CBE0BE}"/>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7BBBFC13-EE43-5EC1-6B87-6AAADF840380}"/>
              </a:ext>
            </a:extLst>
          </p:cNvPr>
          <p:cNvSpPr>
            <a:spLocks noGrp="1"/>
          </p:cNvSpPr>
          <p:nvPr>
            <p:ph type="title"/>
          </p:nvPr>
        </p:nvSpPr>
        <p:spPr/>
        <p:txBody>
          <a:bodyPr/>
          <a:lstStyle/>
          <a:p>
            <a:endParaRPr lang="en-IN" dirty="0"/>
          </a:p>
        </p:txBody>
      </p:sp>
      <p:pic>
        <p:nvPicPr>
          <p:cNvPr id="6" name="Picture Placeholder 5">
            <a:extLst>
              <a:ext uri="{FF2B5EF4-FFF2-40B4-BE49-F238E27FC236}">
                <a16:creationId xmlns:a16="http://schemas.microsoft.com/office/drawing/2014/main" id="{4CA52517-3E02-857A-5BC7-A49273EFD3A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PaintStrokes/>
                    </a14:imgEffect>
                    <a14:imgEffect>
                      <a14:colorTemperature colorTemp="59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818" b="7818"/>
          <a:stretch>
            <a:fillRect/>
          </a:stretch>
        </p:blipFill>
        <p:spPr>
          <a:xfrm>
            <a:off x="414338" y="484188"/>
            <a:ext cx="11364912" cy="5897562"/>
          </a:xfrm>
        </p:spPr>
      </p:pic>
      <p:sp>
        <p:nvSpPr>
          <p:cNvPr id="7" name="TextBox 6">
            <a:extLst>
              <a:ext uri="{FF2B5EF4-FFF2-40B4-BE49-F238E27FC236}">
                <a16:creationId xmlns:a16="http://schemas.microsoft.com/office/drawing/2014/main" id="{05D343F3-8498-6B0C-3048-596EFD35E04C}"/>
              </a:ext>
            </a:extLst>
          </p:cNvPr>
          <p:cNvSpPr txBox="1"/>
          <p:nvPr/>
        </p:nvSpPr>
        <p:spPr>
          <a:xfrm>
            <a:off x="1003492" y="2551959"/>
            <a:ext cx="10310521" cy="2092881"/>
          </a:xfrm>
          <a:prstGeom prst="rect">
            <a:avLst/>
          </a:prstGeom>
          <a:noFill/>
        </p:spPr>
        <p:txBody>
          <a:bodyPr wrap="square" rtlCol="0">
            <a:spAutoFit/>
          </a:bodyPr>
          <a:lstStyle/>
          <a:p>
            <a:r>
              <a:rPr lang="en-IN" sz="13000" b="1" dirty="0">
                <a:solidFill>
                  <a:schemeClr val="bg1"/>
                </a:solidFill>
                <a:latin typeface="+mj-lt"/>
              </a:rPr>
              <a:t>THANKYOU</a:t>
            </a:r>
          </a:p>
        </p:txBody>
      </p:sp>
    </p:spTree>
    <p:extLst>
      <p:ext uri="{BB962C8B-B14F-4D97-AF65-F5344CB8AC3E}">
        <p14:creationId xmlns:p14="http://schemas.microsoft.com/office/powerpoint/2010/main" val="148846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760D5-06B6-9DB4-BE7C-E9C0AFCACCBE}"/>
              </a:ext>
            </a:extLst>
          </p:cNvPr>
          <p:cNvSpPr>
            <a:spLocks noGrp="1"/>
          </p:cNvSpPr>
          <p:nvPr>
            <p:ph type="title"/>
          </p:nvPr>
        </p:nvSpPr>
        <p:spPr>
          <a:xfrm>
            <a:off x="869575" y="1196730"/>
            <a:ext cx="10452849" cy="2274454"/>
          </a:xfrm>
        </p:spPr>
        <p:txBody>
          <a:bodyPr>
            <a:noAutofit/>
          </a:bodyPr>
          <a:lstStyle/>
          <a:p>
            <a:pPr algn="ctr"/>
            <a:r>
              <a:rPr lang="en-IN" sz="9600" dirty="0"/>
              <a:t>ANY </a:t>
            </a:r>
            <a:br>
              <a:rPr lang="en-IN" sz="9600" dirty="0"/>
            </a:br>
            <a:r>
              <a:rPr lang="en-IN" sz="9600" dirty="0"/>
              <a:t>QUESTIONS</a:t>
            </a:r>
          </a:p>
        </p:txBody>
      </p:sp>
      <mc:AlternateContent xmlns:mc="http://schemas.openxmlformats.org/markup-compatibility/2006">
        <mc:Choice xmlns:am3d="http://schemas.microsoft.com/office/drawing/2017/model3d" Requires="am3d">
          <p:graphicFrame>
            <p:nvGraphicFramePr>
              <p:cNvPr id="4" name="3D Model 3" descr="Question Mark 02">
                <a:extLst>
                  <a:ext uri="{FF2B5EF4-FFF2-40B4-BE49-F238E27FC236}">
                    <a16:creationId xmlns:a16="http://schemas.microsoft.com/office/drawing/2014/main" id="{A02938AB-5E21-9479-C6A9-FF411195FA62}"/>
                  </a:ext>
                </a:extLst>
              </p:cNvPr>
              <p:cNvGraphicFramePr/>
              <p:nvPr>
                <p:extLst>
                  <p:ext uri="{D42A27DB-BD31-4B8C-83A1-F6EECF244321}">
                    <p14:modId xmlns:p14="http://schemas.microsoft.com/office/powerpoint/2010/main" val="250582468"/>
                  </p:ext>
                </p:extLst>
              </p:nvPr>
            </p:nvGraphicFramePr>
            <p:xfrm>
              <a:off x="4755325" y="3930977"/>
              <a:ext cx="2681349" cy="2036427"/>
            </p:xfrm>
            <a:graphic>
              <a:graphicData uri="http://schemas.microsoft.com/office/drawing/2017/model3d">
                <am3d:model3d r:embed="rId2">
                  <am3d:spPr>
                    <a:xfrm>
                      <a:off x="0" y="0"/>
                      <a:ext cx="2681349" cy="2036427"/>
                    </a:xfrm>
                    <a:prstGeom prst="rect">
                      <a:avLst/>
                    </a:prstGeom>
                  </am3d:spPr>
                  <am3d:camera>
                    <am3d:pos x="0" y="0" z="55886674"/>
                    <am3d:up dx="0" dy="36000000" dz="0"/>
                    <am3d:lookAt x="0" y="0" z="0"/>
                    <am3d:perspective fov="2700000"/>
                  </am3d:camera>
                  <am3d:trans>
                    <am3d:meterPerModelUnit n="7511" d="1000000"/>
                    <am3d:preTrans dx="-3923002" dy="-17981274" dz="440453"/>
                    <am3d:scale>
                      <am3d:sx n="1000000" d="1000000"/>
                      <am3d:sy n="1000000" d="1000000"/>
                      <am3d:sz n="1000000" d="1000000"/>
                    </am3d:scale>
                    <am3d:rot/>
                    <am3d:postTrans dx="0" dy="0" dz="0"/>
                  </am3d:trans>
                  <am3d:raster rName="Office3DRenderer" rVer="16.0.8326">
                    <am3d:blip r:embed="rId3"/>
                  </am3d:raster>
                  <am3d:objViewport viewportSz="25081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Question Mark 02">
                <a:extLst>
                  <a:ext uri="{FF2B5EF4-FFF2-40B4-BE49-F238E27FC236}">
                    <a16:creationId xmlns:a16="http://schemas.microsoft.com/office/drawing/2014/main" id="{A02938AB-5E21-9479-C6A9-FF411195FA62}"/>
                  </a:ext>
                </a:extLst>
              </p:cNvPr>
              <p:cNvPicPr>
                <a:picLocks noGrp="1" noRot="1" noChangeAspect="1" noMove="1" noResize="1" noEditPoints="1" noAdjustHandles="1" noChangeArrowheads="1" noChangeShapeType="1" noCrop="1"/>
              </p:cNvPicPr>
              <p:nvPr/>
            </p:nvPicPr>
            <p:blipFill>
              <a:blip r:embed="rId3"/>
              <a:stretch>
                <a:fillRect/>
              </a:stretch>
            </p:blipFill>
            <p:spPr>
              <a:xfrm>
                <a:off x="4755325" y="3930977"/>
                <a:ext cx="2681349" cy="2036427"/>
              </a:xfrm>
              <a:prstGeom prst="rect">
                <a:avLst/>
              </a:prstGeom>
            </p:spPr>
          </p:pic>
        </mc:Fallback>
      </mc:AlternateContent>
    </p:spTree>
    <p:extLst>
      <p:ext uri="{BB962C8B-B14F-4D97-AF65-F5344CB8AC3E}">
        <p14:creationId xmlns:p14="http://schemas.microsoft.com/office/powerpoint/2010/main" val="197194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41501" y="1609159"/>
            <a:ext cx="4253334" cy="1435699"/>
          </a:xfrm>
        </p:spPr>
        <p:txBody>
          <a:bodyPr>
            <a:normAutofit fontScale="90000"/>
          </a:bodyPr>
          <a:lstStyle/>
          <a:p>
            <a:pPr algn="ctr"/>
            <a:r>
              <a:rPr lang="en-US" sz="4000" b="1" dirty="0">
                <a:solidFill>
                  <a:srgbClr val="F0F4F1"/>
                </a:solidFill>
                <a:ea typeface="Syne Extra Bold" pitchFamily="34" charset="-122"/>
                <a:cs typeface="Syne Extra Bold" pitchFamily="34" charset="-120"/>
              </a:rPr>
              <a:t>Key Participants in the Stock Market</a:t>
            </a:r>
            <a:br>
              <a:rPr lang="en-US" sz="4000" dirty="0"/>
            </a:br>
            <a:br>
              <a:rPr lang="en-US" sz="4000" dirty="0"/>
            </a:br>
            <a:endParaRPr lang="en-US" dirty="0"/>
          </a:p>
        </p:txBody>
      </p:sp>
      <p:pic>
        <p:nvPicPr>
          <p:cNvPr id="4" name="Graphic 3" descr="User">
            <a:extLst>
              <a:ext uri="{FF2B5EF4-FFF2-40B4-BE49-F238E27FC236}">
                <a16:creationId xmlns:a16="http://schemas.microsoft.com/office/drawing/2014/main" id="{3C9D233B-7081-6049-C3C4-153B67A95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02" y="2971800"/>
            <a:ext cx="802458" cy="566522"/>
          </a:xfrm>
          <a:prstGeom prst="rect">
            <a:avLst/>
          </a:prstGeom>
        </p:spPr>
      </p:pic>
      <p:pic>
        <p:nvPicPr>
          <p:cNvPr id="6" name="Graphic 5" descr="Statistics">
            <a:extLst>
              <a:ext uri="{FF2B5EF4-FFF2-40B4-BE49-F238E27FC236}">
                <a16:creationId xmlns:a16="http://schemas.microsoft.com/office/drawing/2014/main" id="{901EC410-3721-D375-5A44-02D9B5D40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502" y="3852485"/>
            <a:ext cx="802458" cy="624993"/>
          </a:xfrm>
          <a:prstGeom prst="rect">
            <a:avLst/>
          </a:prstGeom>
        </p:spPr>
      </p:pic>
      <p:pic>
        <p:nvPicPr>
          <p:cNvPr id="13" name="Graphic 12" descr="Bank">
            <a:extLst>
              <a:ext uri="{FF2B5EF4-FFF2-40B4-BE49-F238E27FC236}">
                <a16:creationId xmlns:a16="http://schemas.microsoft.com/office/drawing/2014/main" id="{A1AF327C-D784-0901-3164-15E9D2B88F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501" y="4900963"/>
            <a:ext cx="802458" cy="624993"/>
          </a:xfrm>
          <a:prstGeom prst="rect">
            <a:avLst/>
          </a:prstGeom>
        </p:spPr>
      </p:pic>
      <p:sp>
        <p:nvSpPr>
          <p:cNvPr id="14" name="TextBox 13">
            <a:extLst>
              <a:ext uri="{FF2B5EF4-FFF2-40B4-BE49-F238E27FC236}">
                <a16:creationId xmlns:a16="http://schemas.microsoft.com/office/drawing/2014/main" id="{8A1F5616-9D89-E6E8-53CF-676059C2C7C0}"/>
              </a:ext>
            </a:extLst>
          </p:cNvPr>
          <p:cNvSpPr txBox="1"/>
          <p:nvPr/>
        </p:nvSpPr>
        <p:spPr>
          <a:xfrm>
            <a:off x="2106634" y="3138212"/>
            <a:ext cx="1923068" cy="400110"/>
          </a:xfrm>
          <a:prstGeom prst="rect">
            <a:avLst/>
          </a:prstGeom>
          <a:noFill/>
        </p:spPr>
        <p:txBody>
          <a:bodyPr wrap="square" rtlCol="0">
            <a:spAutoFit/>
          </a:bodyPr>
          <a:lstStyle/>
          <a:p>
            <a:r>
              <a:rPr lang="en-IN" sz="2000" dirty="0">
                <a:solidFill>
                  <a:schemeClr val="bg1"/>
                </a:solidFill>
              </a:rPr>
              <a:t>Investors</a:t>
            </a:r>
          </a:p>
        </p:txBody>
      </p:sp>
      <p:sp>
        <p:nvSpPr>
          <p:cNvPr id="15" name="TextBox 14">
            <a:extLst>
              <a:ext uri="{FF2B5EF4-FFF2-40B4-BE49-F238E27FC236}">
                <a16:creationId xmlns:a16="http://schemas.microsoft.com/office/drawing/2014/main" id="{802CECDF-034D-F593-180C-FD92F1E4984A}"/>
              </a:ext>
            </a:extLst>
          </p:cNvPr>
          <p:cNvSpPr txBox="1"/>
          <p:nvPr/>
        </p:nvSpPr>
        <p:spPr>
          <a:xfrm>
            <a:off x="2106634" y="3994873"/>
            <a:ext cx="1239881" cy="400110"/>
          </a:xfrm>
          <a:prstGeom prst="rect">
            <a:avLst/>
          </a:prstGeom>
          <a:noFill/>
        </p:spPr>
        <p:txBody>
          <a:bodyPr wrap="square" rtlCol="0">
            <a:spAutoFit/>
          </a:bodyPr>
          <a:lstStyle/>
          <a:p>
            <a:r>
              <a:rPr lang="en-IN" sz="2000" dirty="0">
                <a:solidFill>
                  <a:schemeClr val="bg1"/>
                </a:solidFill>
              </a:rPr>
              <a:t>Traders </a:t>
            </a:r>
          </a:p>
        </p:txBody>
      </p:sp>
      <p:sp>
        <p:nvSpPr>
          <p:cNvPr id="16" name="TextBox 15">
            <a:extLst>
              <a:ext uri="{FF2B5EF4-FFF2-40B4-BE49-F238E27FC236}">
                <a16:creationId xmlns:a16="http://schemas.microsoft.com/office/drawing/2014/main" id="{259411FE-1D40-39F2-B0CA-CDF08A22669F}"/>
              </a:ext>
            </a:extLst>
          </p:cNvPr>
          <p:cNvSpPr txBox="1"/>
          <p:nvPr/>
        </p:nvSpPr>
        <p:spPr>
          <a:xfrm>
            <a:off x="1970202" y="5024487"/>
            <a:ext cx="1376313" cy="400110"/>
          </a:xfrm>
          <a:prstGeom prst="rect">
            <a:avLst/>
          </a:prstGeom>
          <a:noFill/>
        </p:spPr>
        <p:txBody>
          <a:bodyPr wrap="square" rtlCol="0">
            <a:spAutoFit/>
          </a:bodyPr>
          <a:lstStyle/>
          <a:p>
            <a:r>
              <a:rPr lang="en-IN" sz="2000" dirty="0">
                <a:solidFill>
                  <a:schemeClr val="bg1"/>
                </a:solidFill>
              </a:rPr>
              <a:t>Institutions </a:t>
            </a:r>
          </a:p>
        </p:txBody>
      </p:sp>
      <p:pic>
        <p:nvPicPr>
          <p:cNvPr id="20" name="Picture Placeholder 19">
            <a:extLst>
              <a:ext uri="{FF2B5EF4-FFF2-40B4-BE49-F238E27FC236}">
                <a16:creationId xmlns:a16="http://schemas.microsoft.com/office/drawing/2014/main" id="{7A7B0693-5F33-CFB1-D23C-F8E2708BB6F1}"/>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5379" r="15379"/>
          <a:stretch>
            <a:fillRect/>
          </a:stretch>
        </p:blipFill>
        <p:spPr/>
      </p:pic>
    </p:spTree>
    <p:extLst>
      <p:ext uri="{BB962C8B-B14F-4D97-AF65-F5344CB8AC3E}">
        <p14:creationId xmlns:p14="http://schemas.microsoft.com/office/powerpoint/2010/main" val="251533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p:txBody>
          <a:bodyPr>
            <a:normAutofit/>
          </a:bodyPr>
          <a:lstStyle/>
          <a:p>
            <a:pPr marL="0" indent="0">
              <a:buNone/>
            </a:pPr>
            <a:endParaRPr lang="en-US" sz="2000" dirty="0"/>
          </a:p>
          <a:p>
            <a:pPr marL="0" indent="0">
              <a:buNone/>
            </a:pPr>
            <a:endParaRPr lang="en-US" dirty="0"/>
          </a:p>
          <a:p>
            <a:pPr marL="0" indent="0">
              <a:buNone/>
            </a:pPr>
            <a:r>
              <a:rPr lang="en-US" sz="1800" dirty="0">
                <a:solidFill>
                  <a:srgbClr val="D7E5D8"/>
                </a:solidFill>
                <a:latin typeface="+mj-lt"/>
                <a:ea typeface="Syne" pitchFamily="34" charset="-122"/>
                <a:cs typeface="Syne" pitchFamily="34" charset="-120"/>
              </a:rPr>
              <a:t>                    </a:t>
            </a:r>
            <a:endParaRPr lang="en-US" sz="1800" dirty="0">
              <a:latin typeface="+mj-lt"/>
            </a:endParaRPr>
          </a:p>
          <a:p>
            <a:pPr marL="0" indent="0">
              <a:buNone/>
            </a:pPr>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932328" y="3200968"/>
            <a:ext cx="10452849" cy="910492"/>
          </a:xfrm>
        </p:spPr>
        <p:txBody>
          <a:bodyPr anchor="ctr">
            <a:normAutofit fontScale="90000"/>
          </a:bodyPr>
          <a:lstStyle/>
          <a:p>
            <a:pPr algn="ctr"/>
            <a:r>
              <a:rPr lang="en-US" sz="3200" b="1" dirty="0">
                <a:solidFill>
                  <a:srgbClr val="F0F4F1"/>
                </a:solidFill>
                <a:ea typeface="Syne Extra Bold" pitchFamily="34" charset="-122"/>
                <a:cs typeface="Syne Extra Bold" pitchFamily="34" charset="-120"/>
              </a:rPr>
              <a:t>Types of Stock Markets</a:t>
            </a:r>
            <a:br>
              <a:rPr lang="en-US" sz="3200" dirty="0"/>
            </a:br>
            <a:endParaRPr lang="en-US" sz="3200" dirty="0">
              <a:solidFill>
                <a:srgbClr val="FFFEFF"/>
              </a:solidFill>
            </a:endParaRPr>
          </a:p>
        </p:txBody>
      </p:sp>
      <p:pic>
        <p:nvPicPr>
          <p:cNvPr id="6" name="Picture Placeholder 5">
            <a:extLst>
              <a:ext uri="{FF2B5EF4-FFF2-40B4-BE49-F238E27FC236}">
                <a16:creationId xmlns:a16="http://schemas.microsoft.com/office/drawing/2014/main" id="{1144EE58-06AF-2CC6-F3DA-0082631997D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8023" b="17832"/>
          <a:stretch/>
        </p:blipFill>
        <p:spPr>
          <a:xfrm>
            <a:off x="413004" y="343034"/>
            <a:ext cx="11365992" cy="2616982"/>
          </a:xfrm>
        </p:spPr>
      </p:pic>
      <p:sp>
        <p:nvSpPr>
          <p:cNvPr id="7" name="Arrow: Pentagon 6">
            <a:extLst>
              <a:ext uri="{FF2B5EF4-FFF2-40B4-BE49-F238E27FC236}">
                <a16:creationId xmlns:a16="http://schemas.microsoft.com/office/drawing/2014/main" id="{289E5011-D196-A92C-6E0F-FD8E84CD7319}"/>
              </a:ext>
            </a:extLst>
          </p:cNvPr>
          <p:cNvSpPr/>
          <p:nvPr/>
        </p:nvSpPr>
        <p:spPr>
          <a:xfrm>
            <a:off x="2067519" y="4352413"/>
            <a:ext cx="4091233" cy="50626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ea typeface="Syne Extra Bold" pitchFamily="34" charset="-122"/>
                <a:cs typeface="Syne Extra Bold" pitchFamily="34" charset="-120"/>
              </a:rPr>
              <a:t>1.</a:t>
            </a:r>
            <a:r>
              <a:rPr lang="en-US" sz="2000" b="1" dirty="0">
                <a:solidFill>
                  <a:schemeClr val="tx1"/>
                </a:solidFill>
                <a:latin typeface="+mj-lt"/>
                <a:ea typeface="Syne Extra Bold" pitchFamily="34" charset="-122"/>
                <a:cs typeface="Syne Extra Bold" pitchFamily="34" charset="-120"/>
              </a:rPr>
              <a:t>Primary Market</a:t>
            </a:r>
          </a:p>
        </p:txBody>
      </p:sp>
      <p:sp>
        <p:nvSpPr>
          <p:cNvPr id="8" name="Arrow: Chevron 7">
            <a:extLst>
              <a:ext uri="{FF2B5EF4-FFF2-40B4-BE49-F238E27FC236}">
                <a16:creationId xmlns:a16="http://schemas.microsoft.com/office/drawing/2014/main" id="{7C88EB78-313D-0560-1CCF-3C08FDD8F344}"/>
              </a:ext>
            </a:extLst>
          </p:cNvPr>
          <p:cNvSpPr/>
          <p:nvPr/>
        </p:nvSpPr>
        <p:spPr>
          <a:xfrm>
            <a:off x="6158752" y="4374046"/>
            <a:ext cx="3582186" cy="48463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2.Secondary Market</a:t>
            </a:r>
          </a:p>
        </p:txBody>
      </p:sp>
    </p:spTree>
    <p:extLst>
      <p:ext uri="{BB962C8B-B14F-4D97-AF65-F5344CB8AC3E}">
        <p14:creationId xmlns:p14="http://schemas.microsoft.com/office/powerpoint/2010/main" val="4927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F99E-0888-9914-5B84-853EB2B880D1}"/>
              </a:ext>
            </a:extLst>
          </p:cNvPr>
          <p:cNvSpPr>
            <a:spLocks noGrp="1"/>
          </p:cNvSpPr>
          <p:nvPr>
            <p:ph type="title"/>
          </p:nvPr>
        </p:nvSpPr>
        <p:spPr/>
        <p:txBody>
          <a:bodyPr/>
          <a:lstStyle/>
          <a:p>
            <a:r>
              <a:rPr lang="en-IN" dirty="0"/>
              <a:t>                   Primary Market</a:t>
            </a:r>
          </a:p>
        </p:txBody>
      </p:sp>
      <p:sp>
        <p:nvSpPr>
          <p:cNvPr id="3" name="TextBox 2">
            <a:extLst>
              <a:ext uri="{FF2B5EF4-FFF2-40B4-BE49-F238E27FC236}">
                <a16:creationId xmlns:a16="http://schemas.microsoft.com/office/drawing/2014/main" id="{AD353E45-5FA3-8ED2-AE4F-171822AD47F5}"/>
              </a:ext>
            </a:extLst>
          </p:cNvPr>
          <p:cNvSpPr txBox="1"/>
          <p:nvPr/>
        </p:nvSpPr>
        <p:spPr>
          <a:xfrm>
            <a:off x="3365369" y="4015818"/>
            <a:ext cx="5279010" cy="1200329"/>
          </a:xfrm>
          <a:prstGeom prst="rect">
            <a:avLst/>
          </a:prstGeom>
          <a:noFill/>
        </p:spPr>
        <p:txBody>
          <a:bodyPr wrap="square" rtlCol="0">
            <a:spAutoFit/>
          </a:bodyPr>
          <a:lstStyle/>
          <a:p>
            <a:r>
              <a:rPr lang="en-US" dirty="0">
                <a:solidFill>
                  <a:schemeClr val="bg1"/>
                </a:solidFill>
              </a:rPr>
              <a:t>The </a:t>
            </a:r>
            <a:r>
              <a:rPr lang="en-US" b="1" dirty="0">
                <a:solidFill>
                  <a:schemeClr val="bg1"/>
                </a:solidFill>
              </a:rPr>
              <a:t>primary stock market</a:t>
            </a:r>
            <a:r>
              <a:rPr lang="en-US" dirty="0">
                <a:solidFill>
                  <a:schemeClr val="bg1"/>
                </a:solidFill>
              </a:rPr>
              <a:t> is where companies issue new stocks to investors for the first time through an </a:t>
            </a:r>
            <a:r>
              <a:rPr lang="en-US" b="1" dirty="0">
                <a:solidFill>
                  <a:schemeClr val="bg1"/>
                </a:solidFill>
              </a:rPr>
              <a:t>Initial Public Offering (IPO)</a:t>
            </a:r>
            <a:r>
              <a:rPr lang="en-US" dirty="0">
                <a:solidFill>
                  <a:schemeClr val="bg1"/>
                </a:solidFill>
              </a:rPr>
              <a:t> or other offerings. It helps businesses raise capital directly from investors.</a:t>
            </a:r>
            <a:endParaRPr lang="en-IN" dirty="0">
              <a:solidFill>
                <a:schemeClr val="bg1"/>
              </a:solidFill>
            </a:endParaRPr>
          </a:p>
        </p:txBody>
      </p:sp>
      <p:pic>
        <p:nvPicPr>
          <p:cNvPr id="5" name="Graphic 4" descr="City">
            <a:extLst>
              <a:ext uri="{FF2B5EF4-FFF2-40B4-BE49-F238E27FC236}">
                <a16:creationId xmlns:a16="http://schemas.microsoft.com/office/drawing/2014/main" id="{A8F84975-F360-45D7-A0F8-59E377E92F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9072" y="2236491"/>
            <a:ext cx="1425019" cy="1425019"/>
          </a:xfrm>
          <a:prstGeom prst="rect">
            <a:avLst/>
          </a:prstGeom>
        </p:spPr>
      </p:pic>
    </p:spTree>
    <p:extLst>
      <p:ext uri="{BB962C8B-B14F-4D97-AF65-F5344CB8AC3E}">
        <p14:creationId xmlns:p14="http://schemas.microsoft.com/office/powerpoint/2010/main" val="168429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17ED-B153-F1CC-4DFA-22930B8429DD}"/>
              </a:ext>
            </a:extLst>
          </p:cNvPr>
          <p:cNvSpPr>
            <a:spLocks noGrp="1"/>
          </p:cNvSpPr>
          <p:nvPr>
            <p:ph type="title"/>
          </p:nvPr>
        </p:nvSpPr>
        <p:spPr/>
        <p:txBody>
          <a:bodyPr/>
          <a:lstStyle/>
          <a:p>
            <a:r>
              <a:rPr lang="en-IN" dirty="0"/>
              <a:t>                   Secondary Market</a:t>
            </a:r>
          </a:p>
        </p:txBody>
      </p:sp>
      <p:pic>
        <p:nvPicPr>
          <p:cNvPr id="4" name="Graphic 3" descr="Group brainstorm">
            <a:extLst>
              <a:ext uri="{FF2B5EF4-FFF2-40B4-BE49-F238E27FC236}">
                <a16:creationId xmlns:a16="http://schemas.microsoft.com/office/drawing/2014/main" id="{478EEB85-ABBA-DD04-A750-9C0D2DB49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7036" y="1896400"/>
            <a:ext cx="1434445" cy="1434445"/>
          </a:xfrm>
          <a:prstGeom prst="rect">
            <a:avLst/>
          </a:prstGeom>
        </p:spPr>
      </p:pic>
      <p:sp>
        <p:nvSpPr>
          <p:cNvPr id="5" name="TextBox 4">
            <a:extLst>
              <a:ext uri="{FF2B5EF4-FFF2-40B4-BE49-F238E27FC236}">
                <a16:creationId xmlns:a16="http://schemas.microsoft.com/office/drawing/2014/main" id="{486A492E-BB93-DA43-DC37-15F2CDFF846C}"/>
              </a:ext>
            </a:extLst>
          </p:cNvPr>
          <p:cNvSpPr txBox="1"/>
          <p:nvPr/>
        </p:nvSpPr>
        <p:spPr>
          <a:xfrm>
            <a:off x="3781719" y="3530281"/>
            <a:ext cx="4628561" cy="1200329"/>
          </a:xfrm>
          <a:prstGeom prst="rect">
            <a:avLst/>
          </a:prstGeom>
          <a:noFill/>
        </p:spPr>
        <p:txBody>
          <a:bodyPr wrap="square" rtlCol="0">
            <a:spAutoFit/>
          </a:bodyPr>
          <a:lstStyle/>
          <a:p>
            <a:r>
              <a:rPr lang="en-US" dirty="0">
                <a:solidFill>
                  <a:schemeClr val="bg1"/>
                </a:solidFill>
              </a:rPr>
              <a:t>Investors trade existing shares on the secondary market. It's where stock changes hands </a:t>
            </a:r>
            <a:r>
              <a:rPr lang="en-US" i="1" dirty="0">
                <a:solidFill>
                  <a:schemeClr val="bg1"/>
                </a:solidFill>
              </a:rPr>
              <a:t>after</a:t>
            </a:r>
            <a:r>
              <a:rPr lang="en-US" dirty="0">
                <a:solidFill>
                  <a:schemeClr val="bg1"/>
                </a:solidFill>
              </a:rPr>
              <a:t> its initial offering, with prices driven by supply and demand.</a:t>
            </a:r>
            <a:endParaRPr lang="en-IN" dirty="0">
              <a:solidFill>
                <a:schemeClr val="bg1"/>
              </a:solidFill>
            </a:endParaRPr>
          </a:p>
        </p:txBody>
      </p:sp>
    </p:spTree>
    <p:extLst>
      <p:ext uri="{BB962C8B-B14F-4D97-AF65-F5344CB8AC3E}">
        <p14:creationId xmlns:p14="http://schemas.microsoft.com/office/powerpoint/2010/main" val="284539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Art Placeholder - 2 X Icons Vertical">
            <a:extLst>
              <a:ext uri="{FF2B5EF4-FFF2-40B4-BE49-F238E27FC236}">
                <a16:creationId xmlns:a16="http://schemas.microsoft.com/office/drawing/2014/main" id="{05161A65-4E7E-B44A-B0C7-71A1F0FD58A0}"/>
              </a:ext>
            </a:extLst>
          </p:cNvPr>
          <p:cNvGraphicFramePr>
            <a:graphicFrameLocks/>
          </p:cNvGraphicFramePr>
          <p:nvPr>
            <p:extLst>
              <p:ext uri="{D42A27DB-BD31-4B8C-83A1-F6EECF244321}">
                <p14:modId xmlns:p14="http://schemas.microsoft.com/office/powerpoint/2010/main" val="1592423972"/>
              </p:ext>
            </p:extLst>
          </p:nvPr>
        </p:nvGraphicFramePr>
        <p:xfrm>
          <a:off x="676292" y="518831"/>
          <a:ext cx="4944403" cy="541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a:extLst>
              <a:ext uri="{FF2B5EF4-FFF2-40B4-BE49-F238E27FC236}">
                <a16:creationId xmlns:a16="http://schemas.microsoft.com/office/drawing/2014/main" id="{CD3D10C4-75DF-6BBD-4B0B-B44145F6CE89}"/>
              </a:ext>
            </a:extLst>
          </p:cNvPr>
          <p:cNvSpPr>
            <a:spLocks noGrp="1"/>
          </p:cNvSpPr>
          <p:nvPr>
            <p:ph idx="1"/>
          </p:nvPr>
        </p:nvSpPr>
        <p:spPr/>
        <p:txBody>
          <a:bodyPr/>
          <a:lstStyle/>
          <a:p>
            <a:endParaRPr lang="en-IN" dirty="0"/>
          </a:p>
        </p:txBody>
      </p:sp>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dirty="0"/>
              <a:t>Hypothesis</a:t>
            </a:r>
          </a:p>
        </p:txBody>
      </p:sp>
      <p:pic>
        <p:nvPicPr>
          <p:cNvPr id="6" name="Picture Placeholder 5">
            <a:extLst>
              <a:ext uri="{FF2B5EF4-FFF2-40B4-BE49-F238E27FC236}">
                <a16:creationId xmlns:a16="http://schemas.microsoft.com/office/drawing/2014/main" id="{E5C7C81A-ED86-B5FF-A72C-78203D94A411}"/>
              </a:ext>
            </a:extLst>
          </p:cNvPr>
          <p:cNvPicPr>
            <a:picLocks noGrp="1" noChangeAspect="1"/>
          </p:cNvPicPr>
          <p:nvPr>
            <p:ph type="pic" sz="quarter" idx="13"/>
          </p:nvPr>
        </p:nvPicPr>
        <p:blipFill>
          <a:blip r:embed="rId7">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7777" b="7777"/>
          <a:stretch>
            <a:fillRect/>
          </a:stretch>
        </p:blipFill>
        <p:spPr>
          <a:xfrm>
            <a:off x="0" y="-9525"/>
            <a:ext cx="12192000" cy="6867525"/>
          </a:xfrm>
        </p:spPr>
      </p:pic>
      <p:sp>
        <p:nvSpPr>
          <p:cNvPr id="7" name="TextBox 6">
            <a:extLst>
              <a:ext uri="{FF2B5EF4-FFF2-40B4-BE49-F238E27FC236}">
                <a16:creationId xmlns:a16="http://schemas.microsoft.com/office/drawing/2014/main" id="{C5BF0832-3A60-D420-6B5E-1F3DE697A32D}"/>
              </a:ext>
            </a:extLst>
          </p:cNvPr>
          <p:cNvSpPr txBox="1"/>
          <p:nvPr/>
        </p:nvSpPr>
        <p:spPr>
          <a:xfrm>
            <a:off x="1168461" y="1950558"/>
            <a:ext cx="9980583" cy="2554545"/>
          </a:xfrm>
          <a:prstGeom prst="rect">
            <a:avLst/>
          </a:prstGeom>
          <a:noFill/>
        </p:spPr>
        <p:txBody>
          <a:bodyPr wrap="square" rtlCol="0">
            <a:spAutoFit/>
          </a:bodyPr>
          <a:lstStyle/>
          <a:p>
            <a:pPr algn="ctr"/>
            <a:r>
              <a:rPr lang="en-IN" sz="8000" b="1" dirty="0"/>
              <a:t>Key Share Market Prediction Method </a:t>
            </a:r>
          </a:p>
        </p:txBody>
      </p:sp>
    </p:spTree>
    <p:extLst>
      <p:ext uri="{BB962C8B-B14F-4D97-AF65-F5344CB8AC3E}">
        <p14:creationId xmlns:p14="http://schemas.microsoft.com/office/powerpoint/2010/main" val="287123219"/>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454</TotalTime>
  <Words>1308</Words>
  <Application>Microsoft Office PowerPoint</Application>
  <PresentationFormat>Widescreen</PresentationFormat>
  <Paragraphs>151</Paragraphs>
  <Slides>44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Garamond</vt:lpstr>
      <vt:lpstr>Montserrat</vt:lpstr>
      <vt:lpstr>Playfair Display</vt:lpstr>
      <vt:lpstr>Syne</vt:lpstr>
      <vt:lpstr>Syne Extra Bold</vt:lpstr>
      <vt:lpstr>Wingdings</vt:lpstr>
      <vt:lpstr>RetrospectVTI</vt:lpstr>
      <vt:lpstr>Share Market</vt:lpstr>
      <vt:lpstr>Share Market Prediction</vt:lpstr>
      <vt:lpstr>Importance of Stock Prediction   </vt:lpstr>
      <vt:lpstr>What is a Stock Market? </vt:lpstr>
      <vt:lpstr>Key Participants in the Stock Market  </vt:lpstr>
      <vt:lpstr>Types of Stock Markets </vt:lpstr>
      <vt:lpstr>                   Primary Market</vt:lpstr>
      <vt:lpstr>                   Secondary Market</vt:lpstr>
      <vt:lpstr>Hypothesis</vt:lpstr>
      <vt:lpstr>Quantitative Analysis</vt:lpstr>
      <vt:lpstr>Fundamental Analysis</vt:lpstr>
      <vt:lpstr>Technical Analysis</vt:lpstr>
      <vt:lpstr>Machine Learning</vt:lpstr>
      <vt:lpstr>Market Overview</vt:lpstr>
      <vt:lpstr>Historical Trends</vt:lpstr>
      <vt:lpstr>Current Conditions</vt:lpstr>
      <vt:lpstr>Market Participants</vt:lpstr>
      <vt:lpstr>Influencing Factors</vt:lpstr>
      <vt:lpstr>Economic Indicators</vt:lpstr>
      <vt:lpstr>Geopolitical Events</vt:lpstr>
      <vt:lpstr>Market Trends </vt:lpstr>
      <vt:lpstr>PowerPoint Presentation</vt:lpstr>
      <vt:lpstr>                   Volatility Analysis</vt:lpstr>
      <vt:lpstr>              Portfolio Diversification</vt:lpstr>
      <vt:lpstr>Long-Term Forecasts</vt:lpstr>
      <vt:lpstr>Project Title : </vt:lpstr>
      <vt:lpstr>Introduction </vt:lpstr>
      <vt:lpstr>Problem Statement</vt:lpstr>
      <vt:lpstr>Features &amp; Capabilities</vt:lpstr>
      <vt:lpstr>Why Machine Learning Instead of Traditional Methods?</vt:lpstr>
      <vt:lpstr>Technology Stack &amp; Architecture</vt:lpstr>
      <vt:lpstr>Algorithms Used</vt:lpstr>
      <vt:lpstr>How It Works?  . User selects a stock  . Live stock data is fetched   . ML models process the data   . Sentiment analysis evaluates market news  . Predictions &amp; technical indicators are displayed</vt:lpstr>
      <vt:lpstr>Trading Signals &amp; Risk Assessment</vt:lpstr>
      <vt:lpstr>               Live Demo Screenshots</vt:lpstr>
      <vt:lpstr>PowerPoint Presentation</vt:lpstr>
      <vt:lpstr>PowerPoint Presentation</vt:lpstr>
      <vt:lpstr>PowerPoint Presentation</vt:lpstr>
      <vt:lpstr>Limitations &amp; Challenges</vt:lpstr>
      <vt:lpstr>Future Improvements  Add social media sentiment analysis. (Twitter, Reddit)  Improve deep learning models for better accuracy.  Introduce real-time market correlation analysis.  Portfolio optimization &amp; risk-adjusted returns. </vt:lpstr>
      <vt:lpstr>Business Use Cases</vt:lpstr>
      <vt:lpstr>Conclusion</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 Market</dc:title>
  <dc:creator>purnamita swain</dc:creator>
  <cp:lastModifiedBy>Aditya Singh</cp:lastModifiedBy>
  <cp:revision>3</cp:revision>
  <dcterms:created xsi:type="dcterms:W3CDTF">2025-03-25T14:41:03Z</dcterms:created>
  <dcterms:modified xsi:type="dcterms:W3CDTF">2025-03-26T13:40:51Z</dcterms:modified>
</cp:coreProperties>
</file>